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7" r:id="rId9"/>
    <p:sldId id="268" r:id="rId10"/>
    <p:sldId id="269" r:id="rId11"/>
    <p:sldId id="270" r:id="rId12"/>
    <p:sldId id="271" r:id="rId13"/>
    <p:sldId id="263" r:id="rId14"/>
    <p:sldId id="272" r:id="rId15"/>
    <p:sldId id="273" r:id="rId16"/>
    <p:sldId id="274" r:id="rId17"/>
    <p:sldId id="275" r:id="rId18"/>
    <p:sldId id="276" r:id="rId19"/>
    <p:sldId id="264" r:id="rId20"/>
    <p:sldId id="277" r:id="rId21"/>
    <p:sldId id="278" r:id="rId22"/>
    <p:sldId id="279" r:id="rId23"/>
    <p:sldId id="280" r:id="rId24"/>
    <p:sldId id="265" r:id="rId25"/>
    <p:sldId id="281" r:id="rId26"/>
    <p:sldId id="282" r:id="rId27"/>
    <p:sldId id="283" r:id="rId28"/>
    <p:sldId id="284" r:id="rId29"/>
    <p:sldId id="266" r:id="rId30"/>
    <p:sldId id="285" r:id="rId31"/>
    <p:sldId id="286" r:id="rId32"/>
    <p:sldId id="288" r:id="rId33"/>
    <p:sldId id="289" r:id="rId34"/>
    <p:sldId id="287"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4154"/>
  </p:normalViewPr>
  <p:slideViewPr>
    <p:cSldViewPr snapToGrid="0">
      <p:cViewPr varScale="1">
        <p:scale>
          <a:sx n="109" d="100"/>
          <a:sy n="109" d="100"/>
        </p:scale>
        <p:origin x="125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3A5D63-C3C4-4C77-B1FE-F698E15BB49F}" type="datetimeFigureOut">
              <a:rPr lang="en-GB" smtClean="0"/>
              <a:t>15/01/2019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ABB3EC-AE21-4598-B3A7-7F5C62F22BDD}" type="slidenum">
              <a:rPr lang="en-GB" smtClean="0"/>
              <a:t>‹#›</a:t>
            </a:fld>
            <a:endParaRPr lang="en-GB"/>
          </a:p>
        </p:txBody>
      </p:sp>
    </p:spTree>
    <p:extLst>
      <p:ext uri="{BB962C8B-B14F-4D97-AF65-F5344CB8AC3E}">
        <p14:creationId xmlns:p14="http://schemas.microsoft.com/office/powerpoint/2010/main" val="524621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s://seanmcgrory.weebly.co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 Id="rId3" Type="http://schemas.openxmlformats.org/officeDocument/2006/relationships/hyperlink" Target="http://www.pinkkongstudios.ie/aurora.html"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IE" sz="1200" u="sng" kern="1200" dirty="0" smtClean="0">
                <a:solidFill>
                  <a:schemeClr val="tx1"/>
                </a:solidFill>
                <a:effectLst/>
                <a:latin typeface="+mn-lt"/>
                <a:ea typeface="+mn-ea"/>
                <a:cs typeface="+mn-cs"/>
                <a:hlinkClick r:id="rId3"/>
              </a:rPr>
              <a:t>https://seanmcgrory.weebly.com/</a:t>
            </a:r>
            <a:r>
              <a:rPr lang="en-IE"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6ABB3EC-AE21-4598-B3A7-7F5C62F22BDD}" type="slidenum">
              <a:rPr lang="en-GB" smtClean="0"/>
              <a:t>1</a:t>
            </a:fld>
            <a:endParaRPr lang="en-GB"/>
          </a:p>
        </p:txBody>
      </p:sp>
    </p:spTree>
    <p:extLst>
      <p:ext uri="{BB962C8B-B14F-4D97-AF65-F5344CB8AC3E}">
        <p14:creationId xmlns:p14="http://schemas.microsoft.com/office/powerpoint/2010/main" val="707075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https://www.britannica.com/topic/Battleship-Potemkin</a:t>
            </a:r>
          </a:p>
        </p:txBody>
      </p:sp>
      <p:sp>
        <p:nvSpPr>
          <p:cNvPr id="4" name="Slide Number Placeholder 3"/>
          <p:cNvSpPr>
            <a:spLocks noGrp="1"/>
          </p:cNvSpPr>
          <p:nvPr>
            <p:ph type="sldNum" sz="quarter" idx="5"/>
          </p:nvPr>
        </p:nvSpPr>
        <p:spPr/>
        <p:txBody>
          <a:bodyPr/>
          <a:lstStyle/>
          <a:p>
            <a:fld id="{16ABB3EC-AE21-4598-B3A7-7F5C62F22BDD}" type="slidenum">
              <a:rPr lang="en-GB" smtClean="0"/>
              <a:t>12</a:t>
            </a:fld>
            <a:endParaRPr lang="en-GB"/>
          </a:p>
        </p:txBody>
      </p:sp>
    </p:spTree>
    <p:extLst>
      <p:ext uri="{BB962C8B-B14F-4D97-AF65-F5344CB8AC3E}">
        <p14:creationId xmlns:p14="http://schemas.microsoft.com/office/powerpoint/2010/main" val="3261182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www.britannica.com</a:t>
            </a:r>
            <a:r>
              <a:rPr lang="en-US" dirty="0"/>
              <a:t>/topic/The-Jazz-Singer-film-1927</a:t>
            </a:r>
          </a:p>
        </p:txBody>
      </p:sp>
      <p:sp>
        <p:nvSpPr>
          <p:cNvPr id="4" name="Slide Number Placeholder 3"/>
          <p:cNvSpPr>
            <a:spLocks noGrp="1"/>
          </p:cNvSpPr>
          <p:nvPr>
            <p:ph type="sldNum" sz="quarter" idx="10"/>
          </p:nvPr>
        </p:nvSpPr>
        <p:spPr/>
        <p:txBody>
          <a:bodyPr/>
          <a:lstStyle/>
          <a:p>
            <a:fld id="{16ABB3EC-AE21-4598-B3A7-7F5C62F22BDD}" type="slidenum">
              <a:rPr lang="en-GB" smtClean="0"/>
              <a:t>14</a:t>
            </a:fld>
            <a:endParaRPr lang="en-GB"/>
          </a:p>
        </p:txBody>
      </p:sp>
    </p:spTree>
    <p:extLst>
      <p:ext uri="{BB962C8B-B14F-4D97-AF65-F5344CB8AC3E}">
        <p14:creationId xmlns:p14="http://schemas.microsoft.com/office/powerpoint/2010/main" val="1185397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hollywoodgoldenage.wordpress.com</a:t>
            </a:r>
            <a:r>
              <a:rPr lang="en-US" dirty="0"/>
              <a:t>/2015/02/20/the-big-five/</a:t>
            </a:r>
          </a:p>
          <a:p>
            <a:r>
              <a:rPr lang="en-US" dirty="0"/>
              <a:t>http://</a:t>
            </a:r>
            <a:r>
              <a:rPr lang="en-US" dirty="0" err="1"/>
              <a:t>www.csun.edu</a:t>
            </a:r>
            <a:r>
              <a:rPr lang="en-US" dirty="0"/>
              <a:t>/~med61203/Big%205.pdf</a:t>
            </a:r>
          </a:p>
          <a:p>
            <a:endParaRPr lang="en-US" dirty="0"/>
          </a:p>
        </p:txBody>
      </p:sp>
      <p:sp>
        <p:nvSpPr>
          <p:cNvPr id="4" name="Slide Number Placeholder 3"/>
          <p:cNvSpPr>
            <a:spLocks noGrp="1"/>
          </p:cNvSpPr>
          <p:nvPr>
            <p:ph type="sldNum" sz="quarter" idx="10"/>
          </p:nvPr>
        </p:nvSpPr>
        <p:spPr/>
        <p:txBody>
          <a:bodyPr/>
          <a:lstStyle/>
          <a:p>
            <a:fld id="{16ABB3EC-AE21-4598-B3A7-7F5C62F22BDD}" type="slidenum">
              <a:rPr lang="en-GB" smtClean="0"/>
              <a:t>15</a:t>
            </a:fld>
            <a:endParaRPr lang="en-GB"/>
          </a:p>
        </p:txBody>
      </p:sp>
    </p:spTree>
    <p:extLst>
      <p:ext uri="{BB962C8B-B14F-4D97-AF65-F5344CB8AC3E}">
        <p14:creationId xmlns:p14="http://schemas.microsoft.com/office/powerpoint/2010/main" val="938069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americanhistory.si.edu</a:t>
            </a:r>
            <a:r>
              <a:rPr lang="en-US" dirty="0"/>
              <a:t>/blog/hollywood-went-war-1941</a:t>
            </a:r>
          </a:p>
          <a:p>
            <a:endParaRPr lang="en-US" dirty="0"/>
          </a:p>
        </p:txBody>
      </p:sp>
      <p:sp>
        <p:nvSpPr>
          <p:cNvPr id="4" name="Slide Number Placeholder 3"/>
          <p:cNvSpPr>
            <a:spLocks noGrp="1"/>
          </p:cNvSpPr>
          <p:nvPr>
            <p:ph type="sldNum" sz="quarter" idx="10"/>
          </p:nvPr>
        </p:nvSpPr>
        <p:spPr/>
        <p:txBody>
          <a:bodyPr/>
          <a:lstStyle/>
          <a:p>
            <a:fld id="{16ABB3EC-AE21-4598-B3A7-7F5C62F22BDD}" type="slidenum">
              <a:rPr lang="en-GB" smtClean="0"/>
              <a:t>16</a:t>
            </a:fld>
            <a:endParaRPr lang="en-GB"/>
          </a:p>
        </p:txBody>
      </p:sp>
    </p:spTree>
    <p:extLst>
      <p:ext uri="{BB962C8B-B14F-4D97-AF65-F5344CB8AC3E}">
        <p14:creationId xmlns:p14="http://schemas.microsoft.com/office/powerpoint/2010/main" val="1761083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http://www.screenonline.org.uk/film/id/592022/</a:t>
            </a:r>
          </a:p>
        </p:txBody>
      </p:sp>
      <p:sp>
        <p:nvSpPr>
          <p:cNvPr id="4" name="Slide Number Placeholder 3"/>
          <p:cNvSpPr>
            <a:spLocks noGrp="1"/>
          </p:cNvSpPr>
          <p:nvPr>
            <p:ph type="sldNum" sz="quarter" idx="10"/>
          </p:nvPr>
        </p:nvSpPr>
        <p:spPr/>
        <p:txBody>
          <a:bodyPr/>
          <a:lstStyle/>
          <a:p>
            <a:fld id="{16ABB3EC-AE21-4598-B3A7-7F5C62F22BDD}" type="slidenum">
              <a:rPr lang="en-GB" smtClean="0"/>
              <a:t>17</a:t>
            </a:fld>
            <a:endParaRPr lang="en-GB"/>
          </a:p>
        </p:txBody>
      </p:sp>
    </p:spTree>
    <p:extLst>
      <p:ext uri="{BB962C8B-B14F-4D97-AF65-F5344CB8AC3E}">
        <p14:creationId xmlns:p14="http://schemas.microsoft.com/office/powerpoint/2010/main" val="1183681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www.elon.edu</a:t>
            </a:r>
            <a:r>
              <a:rPr lang="en-US" dirty="0"/>
              <a:t>/e-web/predictions/150/1930.xhtml</a:t>
            </a:r>
          </a:p>
        </p:txBody>
      </p:sp>
      <p:sp>
        <p:nvSpPr>
          <p:cNvPr id="4" name="Slide Number Placeholder 3"/>
          <p:cNvSpPr>
            <a:spLocks noGrp="1"/>
          </p:cNvSpPr>
          <p:nvPr>
            <p:ph type="sldNum" sz="quarter" idx="10"/>
          </p:nvPr>
        </p:nvSpPr>
        <p:spPr/>
        <p:txBody>
          <a:bodyPr/>
          <a:lstStyle/>
          <a:p>
            <a:fld id="{16ABB3EC-AE21-4598-B3A7-7F5C62F22BDD}" type="slidenum">
              <a:rPr lang="en-GB" smtClean="0"/>
              <a:t>18</a:t>
            </a:fld>
            <a:endParaRPr lang="en-GB"/>
          </a:p>
        </p:txBody>
      </p:sp>
    </p:spTree>
    <p:extLst>
      <p:ext uri="{BB962C8B-B14F-4D97-AF65-F5344CB8AC3E}">
        <p14:creationId xmlns:p14="http://schemas.microsoft.com/office/powerpoint/2010/main" val="898733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https://www.youtube.com/watch?v=Tw6N2_ET8_k&amp;index=5&amp;list=PLRtzd5eoxQ17k7Z7J6aMxY9Rzk4J1L3Cq</a:t>
            </a:r>
          </a:p>
        </p:txBody>
      </p:sp>
      <p:sp>
        <p:nvSpPr>
          <p:cNvPr id="4" name="Slide Number Placeholder 3"/>
          <p:cNvSpPr>
            <a:spLocks noGrp="1"/>
          </p:cNvSpPr>
          <p:nvPr>
            <p:ph type="sldNum" sz="quarter" idx="5"/>
          </p:nvPr>
        </p:nvSpPr>
        <p:spPr/>
        <p:txBody>
          <a:bodyPr/>
          <a:lstStyle/>
          <a:p>
            <a:fld id="{16ABB3EC-AE21-4598-B3A7-7F5C62F22BDD}" type="slidenum">
              <a:rPr lang="en-GB" smtClean="0"/>
              <a:t>20</a:t>
            </a:fld>
            <a:endParaRPr lang="en-GB"/>
          </a:p>
        </p:txBody>
      </p:sp>
    </p:spTree>
    <p:extLst>
      <p:ext uri="{BB962C8B-B14F-4D97-AF65-F5344CB8AC3E}">
        <p14:creationId xmlns:p14="http://schemas.microsoft.com/office/powerpoint/2010/main" val="329083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https://www.youtube.com/watch?v=Tw6N2_ET8_k&amp;index=5&amp;list=PLRtzd5eoxQ17k7Z7J6aMxY9Rzk4J1L3Cq</a:t>
            </a:r>
          </a:p>
        </p:txBody>
      </p:sp>
      <p:sp>
        <p:nvSpPr>
          <p:cNvPr id="4" name="Slide Number Placeholder 3"/>
          <p:cNvSpPr>
            <a:spLocks noGrp="1"/>
          </p:cNvSpPr>
          <p:nvPr>
            <p:ph type="sldNum" sz="quarter" idx="5"/>
          </p:nvPr>
        </p:nvSpPr>
        <p:spPr/>
        <p:txBody>
          <a:bodyPr/>
          <a:lstStyle/>
          <a:p>
            <a:fld id="{16ABB3EC-AE21-4598-B3A7-7F5C62F22BDD}" type="slidenum">
              <a:rPr lang="en-GB" smtClean="0"/>
              <a:t>21</a:t>
            </a:fld>
            <a:endParaRPr lang="en-GB"/>
          </a:p>
        </p:txBody>
      </p:sp>
    </p:spTree>
    <p:extLst>
      <p:ext uri="{BB962C8B-B14F-4D97-AF65-F5344CB8AC3E}">
        <p14:creationId xmlns:p14="http://schemas.microsoft.com/office/powerpoint/2010/main" val="1435296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https://www.bfi.org.uk/news-opinion/sight-sound-magazine/features/andre-bazin-divining-real-film-criticism-overview</a:t>
            </a:r>
          </a:p>
        </p:txBody>
      </p:sp>
      <p:sp>
        <p:nvSpPr>
          <p:cNvPr id="4" name="Slide Number Placeholder 3"/>
          <p:cNvSpPr>
            <a:spLocks noGrp="1"/>
          </p:cNvSpPr>
          <p:nvPr>
            <p:ph type="sldNum" sz="quarter" idx="5"/>
          </p:nvPr>
        </p:nvSpPr>
        <p:spPr/>
        <p:txBody>
          <a:bodyPr/>
          <a:lstStyle/>
          <a:p>
            <a:fld id="{16ABB3EC-AE21-4598-B3A7-7F5C62F22BDD}" type="slidenum">
              <a:rPr lang="en-GB" smtClean="0"/>
              <a:t>22</a:t>
            </a:fld>
            <a:endParaRPr lang="en-GB"/>
          </a:p>
        </p:txBody>
      </p:sp>
    </p:spTree>
    <p:extLst>
      <p:ext uri="{BB962C8B-B14F-4D97-AF65-F5344CB8AC3E}">
        <p14:creationId xmlns:p14="http://schemas.microsoft.com/office/powerpoint/2010/main" val="2854087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https://www.criterion.com/current/posts/920-Rashomon</a:t>
            </a:r>
          </a:p>
          <a:p>
            <a:r>
              <a:rPr lang="en-GB" dirty="0"/>
              <a:t>https://www.bfi.org.uk/news-opinion/news-bfi/features/still-crazy-good-60-years-seven-samurai</a:t>
            </a:r>
          </a:p>
          <a:p>
            <a:endParaRPr lang="en-GB" dirty="0"/>
          </a:p>
        </p:txBody>
      </p:sp>
      <p:sp>
        <p:nvSpPr>
          <p:cNvPr id="4" name="Slide Number Placeholder 3"/>
          <p:cNvSpPr>
            <a:spLocks noGrp="1"/>
          </p:cNvSpPr>
          <p:nvPr>
            <p:ph type="sldNum" sz="quarter" idx="5"/>
          </p:nvPr>
        </p:nvSpPr>
        <p:spPr/>
        <p:txBody>
          <a:bodyPr/>
          <a:lstStyle/>
          <a:p>
            <a:fld id="{16ABB3EC-AE21-4598-B3A7-7F5C62F22BDD}" type="slidenum">
              <a:rPr lang="en-GB" smtClean="0"/>
              <a:t>23</a:t>
            </a:fld>
            <a:endParaRPr lang="en-GB"/>
          </a:p>
        </p:txBody>
      </p:sp>
    </p:spTree>
    <p:extLst>
      <p:ext uri="{BB962C8B-B14F-4D97-AF65-F5344CB8AC3E}">
        <p14:creationId xmlns:p14="http://schemas.microsoft.com/office/powerpoint/2010/main" val="2119043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 </a:t>
            </a:r>
          </a:p>
          <a:p>
            <a:endParaRPr lang="en-GB" dirty="0"/>
          </a:p>
          <a:p>
            <a:r>
              <a:rPr lang="en-GB" dirty="0"/>
              <a:t>https://www.loc.gov/collections/edison-company-motion-pictures-and-sound-recordings/articles-and-essays/history-of-edison-motion-pictures/</a:t>
            </a:r>
          </a:p>
          <a:p>
            <a:endParaRPr lang="en-GB" dirty="0"/>
          </a:p>
        </p:txBody>
      </p:sp>
      <p:sp>
        <p:nvSpPr>
          <p:cNvPr id="4" name="Slide Number Placeholder 3"/>
          <p:cNvSpPr>
            <a:spLocks noGrp="1"/>
          </p:cNvSpPr>
          <p:nvPr>
            <p:ph type="sldNum" sz="quarter" idx="5"/>
          </p:nvPr>
        </p:nvSpPr>
        <p:spPr/>
        <p:txBody>
          <a:bodyPr/>
          <a:lstStyle/>
          <a:p>
            <a:fld id="{16ABB3EC-AE21-4598-B3A7-7F5C62F22BDD}" type="slidenum">
              <a:rPr lang="en-GB" smtClean="0"/>
              <a:t>3</a:t>
            </a:fld>
            <a:endParaRPr lang="en-GB"/>
          </a:p>
        </p:txBody>
      </p:sp>
    </p:spTree>
    <p:extLst>
      <p:ext uri="{BB962C8B-B14F-4D97-AF65-F5344CB8AC3E}">
        <p14:creationId xmlns:p14="http://schemas.microsoft.com/office/powerpoint/2010/main" val="4227019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https://www.empireonline.com/movies/features/movie-brats-movie-era/</a:t>
            </a:r>
          </a:p>
        </p:txBody>
      </p:sp>
      <p:sp>
        <p:nvSpPr>
          <p:cNvPr id="4" name="Slide Number Placeholder 3"/>
          <p:cNvSpPr>
            <a:spLocks noGrp="1"/>
          </p:cNvSpPr>
          <p:nvPr>
            <p:ph type="sldNum" sz="quarter" idx="5"/>
          </p:nvPr>
        </p:nvSpPr>
        <p:spPr/>
        <p:txBody>
          <a:bodyPr/>
          <a:lstStyle/>
          <a:p>
            <a:fld id="{16ABB3EC-AE21-4598-B3A7-7F5C62F22BDD}" type="slidenum">
              <a:rPr lang="en-GB" smtClean="0"/>
              <a:t>25</a:t>
            </a:fld>
            <a:endParaRPr lang="en-GB"/>
          </a:p>
        </p:txBody>
      </p:sp>
    </p:spTree>
    <p:extLst>
      <p:ext uri="{BB962C8B-B14F-4D97-AF65-F5344CB8AC3E}">
        <p14:creationId xmlns:p14="http://schemas.microsoft.com/office/powerpoint/2010/main" val="2667433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https://filmschoolrejects.com/summer-blockbuster-origins/</a:t>
            </a:r>
          </a:p>
        </p:txBody>
      </p:sp>
      <p:sp>
        <p:nvSpPr>
          <p:cNvPr id="4" name="Slide Number Placeholder 3"/>
          <p:cNvSpPr>
            <a:spLocks noGrp="1"/>
          </p:cNvSpPr>
          <p:nvPr>
            <p:ph type="sldNum" sz="quarter" idx="5"/>
          </p:nvPr>
        </p:nvSpPr>
        <p:spPr/>
        <p:txBody>
          <a:bodyPr/>
          <a:lstStyle/>
          <a:p>
            <a:fld id="{16ABB3EC-AE21-4598-B3A7-7F5C62F22BDD}" type="slidenum">
              <a:rPr lang="en-GB" smtClean="0"/>
              <a:t>26</a:t>
            </a:fld>
            <a:endParaRPr lang="en-GB"/>
          </a:p>
        </p:txBody>
      </p:sp>
    </p:spTree>
    <p:extLst>
      <p:ext uri="{BB962C8B-B14F-4D97-AF65-F5344CB8AC3E}">
        <p14:creationId xmlns:p14="http://schemas.microsoft.com/office/powerpoint/2010/main" val="3306132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http://www.filmsite.org/60sintro.html</a:t>
            </a:r>
          </a:p>
        </p:txBody>
      </p:sp>
      <p:sp>
        <p:nvSpPr>
          <p:cNvPr id="4" name="Slide Number Placeholder 3"/>
          <p:cNvSpPr>
            <a:spLocks noGrp="1"/>
          </p:cNvSpPr>
          <p:nvPr>
            <p:ph type="sldNum" sz="quarter" idx="5"/>
          </p:nvPr>
        </p:nvSpPr>
        <p:spPr/>
        <p:txBody>
          <a:bodyPr/>
          <a:lstStyle/>
          <a:p>
            <a:fld id="{16ABB3EC-AE21-4598-B3A7-7F5C62F22BDD}" type="slidenum">
              <a:rPr lang="en-GB" smtClean="0"/>
              <a:t>27</a:t>
            </a:fld>
            <a:endParaRPr lang="en-GB"/>
          </a:p>
        </p:txBody>
      </p:sp>
    </p:spTree>
    <p:extLst>
      <p:ext uri="{BB962C8B-B14F-4D97-AF65-F5344CB8AC3E}">
        <p14:creationId xmlns:p14="http://schemas.microsoft.com/office/powerpoint/2010/main" val="3611939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http://www.filmsite.org/60sintro6.html</a:t>
            </a:r>
          </a:p>
        </p:txBody>
      </p:sp>
      <p:sp>
        <p:nvSpPr>
          <p:cNvPr id="4" name="Slide Number Placeholder 3"/>
          <p:cNvSpPr>
            <a:spLocks noGrp="1"/>
          </p:cNvSpPr>
          <p:nvPr>
            <p:ph type="sldNum" sz="quarter" idx="5"/>
          </p:nvPr>
        </p:nvSpPr>
        <p:spPr/>
        <p:txBody>
          <a:bodyPr/>
          <a:lstStyle/>
          <a:p>
            <a:fld id="{16ABB3EC-AE21-4598-B3A7-7F5C62F22BDD}" type="slidenum">
              <a:rPr lang="en-GB" smtClean="0"/>
              <a:t>28</a:t>
            </a:fld>
            <a:endParaRPr lang="en-GB"/>
          </a:p>
        </p:txBody>
      </p:sp>
    </p:spTree>
    <p:extLst>
      <p:ext uri="{BB962C8B-B14F-4D97-AF65-F5344CB8AC3E}">
        <p14:creationId xmlns:p14="http://schemas.microsoft.com/office/powerpoint/2010/main" val="3186752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https://screenrant.com/disney-owned-brands-properties-trivia/</a:t>
            </a:r>
          </a:p>
        </p:txBody>
      </p:sp>
      <p:sp>
        <p:nvSpPr>
          <p:cNvPr id="4" name="Slide Number Placeholder 3"/>
          <p:cNvSpPr>
            <a:spLocks noGrp="1"/>
          </p:cNvSpPr>
          <p:nvPr>
            <p:ph type="sldNum" sz="quarter" idx="5"/>
          </p:nvPr>
        </p:nvSpPr>
        <p:spPr/>
        <p:txBody>
          <a:bodyPr/>
          <a:lstStyle/>
          <a:p>
            <a:fld id="{16ABB3EC-AE21-4598-B3A7-7F5C62F22BDD}" type="slidenum">
              <a:rPr lang="en-GB" smtClean="0"/>
              <a:t>30</a:t>
            </a:fld>
            <a:endParaRPr lang="en-GB"/>
          </a:p>
        </p:txBody>
      </p:sp>
    </p:spTree>
    <p:extLst>
      <p:ext uri="{BB962C8B-B14F-4D97-AF65-F5344CB8AC3E}">
        <p14:creationId xmlns:p14="http://schemas.microsoft.com/office/powerpoint/2010/main" val="2500999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https://www.wired.com/insights/2015/01/how-tech-shaped-film-making/</a:t>
            </a:r>
          </a:p>
        </p:txBody>
      </p:sp>
      <p:sp>
        <p:nvSpPr>
          <p:cNvPr id="4" name="Slide Number Placeholder 3"/>
          <p:cNvSpPr>
            <a:spLocks noGrp="1"/>
          </p:cNvSpPr>
          <p:nvPr>
            <p:ph type="sldNum" sz="quarter" idx="5"/>
          </p:nvPr>
        </p:nvSpPr>
        <p:spPr/>
        <p:txBody>
          <a:bodyPr/>
          <a:lstStyle/>
          <a:p>
            <a:fld id="{16ABB3EC-AE21-4598-B3A7-7F5C62F22BDD}" type="slidenum">
              <a:rPr lang="en-GB" smtClean="0"/>
              <a:t>31</a:t>
            </a:fld>
            <a:endParaRPr lang="en-GB"/>
          </a:p>
        </p:txBody>
      </p:sp>
    </p:spTree>
    <p:extLst>
      <p:ext uri="{BB962C8B-B14F-4D97-AF65-F5344CB8AC3E}">
        <p14:creationId xmlns:p14="http://schemas.microsoft.com/office/powerpoint/2010/main" val="3578817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https://www.wired.com/insights/2015/01/how-tech-shaped-film-making/</a:t>
            </a:r>
          </a:p>
        </p:txBody>
      </p:sp>
      <p:sp>
        <p:nvSpPr>
          <p:cNvPr id="4" name="Slide Number Placeholder 3"/>
          <p:cNvSpPr>
            <a:spLocks noGrp="1"/>
          </p:cNvSpPr>
          <p:nvPr>
            <p:ph type="sldNum" sz="quarter" idx="5"/>
          </p:nvPr>
        </p:nvSpPr>
        <p:spPr/>
        <p:txBody>
          <a:bodyPr/>
          <a:lstStyle/>
          <a:p>
            <a:fld id="{16ABB3EC-AE21-4598-B3A7-7F5C62F22BDD}" type="slidenum">
              <a:rPr lang="en-GB" smtClean="0"/>
              <a:t>32</a:t>
            </a:fld>
            <a:endParaRPr lang="en-GB"/>
          </a:p>
        </p:txBody>
      </p:sp>
    </p:spTree>
    <p:extLst>
      <p:ext uri="{BB962C8B-B14F-4D97-AF65-F5344CB8AC3E}">
        <p14:creationId xmlns:p14="http://schemas.microsoft.com/office/powerpoint/2010/main" val="3425639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www.theguardian.com</a:t>
            </a:r>
            <a:r>
              <a:rPr lang="en-US" dirty="0" smtClean="0"/>
              <a:t>/film/2009/</a:t>
            </a:r>
            <a:r>
              <a:rPr lang="en-US" dirty="0" err="1" smtClean="0"/>
              <a:t>aug</a:t>
            </a:r>
            <a:r>
              <a:rPr lang="en-US" smtClean="0"/>
              <a:t>/20/3d-film-history</a:t>
            </a:r>
            <a:endParaRPr lang="en-US"/>
          </a:p>
        </p:txBody>
      </p:sp>
      <p:sp>
        <p:nvSpPr>
          <p:cNvPr id="4" name="Slide Number Placeholder 3"/>
          <p:cNvSpPr>
            <a:spLocks noGrp="1"/>
          </p:cNvSpPr>
          <p:nvPr>
            <p:ph type="sldNum" sz="quarter" idx="10"/>
          </p:nvPr>
        </p:nvSpPr>
        <p:spPr/>
        <p:txBody>
          <a:bodyPr/>
          <a:lstStyle/>
          <a:p>
            <a:fld id="{16ABB3EC-AE21-4598-B3A7-7F5C62F22BDD}" type="slidenum">
              <a:rPr lang="en-GB" smtClean="0"/>
              <a:t>33</a:t>
            </a:fld>
            <a:endParaRPr lang="en-GB"/>
          </a:p>
        </p:txBody>
      </p:sp>
    </p:spTree>
    <p:extLst>
      <p:ext uri="{BB962C8B-B14F-4D97-AF65-F5344CB8AC3E}">
        <p14:creationId xmlns:p14="http://schemas.microsoft.com/office/powerpoint/2010/main" val="195375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https://www.radiotimes.com/news/2016-04-07/tv-and-film-on-demand-guide-which-streaming-service-should-you-choose/</a:t>
            </a:r>
          </a:p>
        </p:txBody>
      </p:sp>
      <p:sp>
        <p:nvSpPr>
          <p:cNvPr id="4" name="Slide Number Placeholder 3"/>
          <p:cNvSpPr>
            <a:spLocks noGrp="1"/>
          </p:cNvSpPr>
          <p:nvPr>
            <p:ph type="sldNum" sz="quarter" idx="5"/>
          </p:nvPr>
        </p:nvSpPr>
        <p:spPr/>
        <p:txBody>
          <a:bodyPr/>
          <a:lstStyle/>
          <a:p>
            <a:fld id="{16ABB3EC-AE21-4598-B3A7-7F5C62F22BDD}" type="slidenum">
              <a:rPr lang="en-GB" smtClean="0"/>
              <a:t>34</a:t>
            </a:fld>
            <a:endParaRPr lang="en-GB"/>
          </a:p>
        </p:txBody>
      </p:sp>
    </p:spTree>
    <p:extLst>
      <p:ext uri="{BB962C8B-B14F-4D97-AF65-F5344CB8AC3E}">
        <p14:creationId xmlns:p14="http://schemas.microsoft.com/office/powerpoint/2010/main" val="3123035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3"/>
              </a:rPr>
              <a:t>http://www.pinkkongstudios.ie/aurora.html</a:t>
            </a:r>
            <a:endParaRPr lang="en-GB" sz="12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http://</a:t>
            </a:r>
            <a:r>
              <a:rPr lang="en-GB" sz="1200" kern="1200" dirty="0" err="1" smtClean="0">
                <a:solidFill>
                  <a:schemeClr val="tx1"/>
                </a:solidFill>
                <a:effectLst/>
                <a:latin typeface="+mn-lt"/>
                <a:ea typeface="+mn-ea"/>
                <a:cs typeface="+mn-cs"/>
              </a:rPr>
              <a:t>www.pinkkongstudios.ie</a:t>
            </a:r>
            <a:r>
              <a:rPr lang="en-GB" sz="1200" kern="1200" dirty="0" smtClean="0">
                <a:solidFill>
                  <a:schemeClr val="tx1"/>
                </a:solidFill>
                <a:effectLst/>
                <a:latin typeface="+mn-lt"/>
                <a:ea typeface="+mn-ea"/>
                <a:cs typeface="+mn-cs"/>
              </a:rPr>
              <a:t>/assets/</a:t>
            </a:r>
            <a:r>
              <a:rPr lang="en-GB" sz="1200" kern="1200" dirty="0" err="1" smtClean="0">
                <a:solidFill>
                  <a:schemeClr val="tx1"/>
                </a:solidFill>
                <a:effectLst/>
                <a:latin typeface="+mn-lt"/>
                <a:ea typeface="+mn-ea"/>
                <a:cs typeface="+mn-cs"/>
              </a:rPr>
              <a:t>aurora_email_sig.jpg</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http://</a:t>
            </a:r>
            <a:r>
              <a:rPr lang="en-GB" sz="1200" kern="1200" dirty="0" err="1" smtClean="0">
                <a:solidFill>
                  <a:schemeClr val="tx1"/>
                </a:solidFill>
                <a:effectLst/>
                <a:latin typeface="+mn-lt"/>
                <a:ea typeface="+mn-ea"/>
                <a:cs typeface="+mn-cs"/>
              </a:rPr>
              <a:t>animationireland.com</a:t>
            </a:r>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wp</a:t>
            </a:r>
            <a:r>
              <a:rPr lang="en-GB" sz="1200" kern="1200" smtClean="0">
                <a:solidFill>
                  <a:schemeClr val="tx1"/>
                </a:solidFill>
                <a:effectLst/>
                <a:latin typeface="+mn-lt"/>
                <a:ea typeface="+mn-ea"/>
                <a:cs typeface="+mn-cs"/>
              </a:rPr>
              <a:t>-content/uploads/2016/03/pink-kong_331.png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6ABB3EC-AE21-4598-B3A7-7F5C62F22BDD}" type="slidenum">
              <a:rPr lang="en-GB" smtClean="0"/>
              <a:t>35</a:t>
            </a:fld>
            <a:endParaRPr lang="en-GB"/>
          </a:p>
        </p:txBody>
      </p:sp>
    </p:spTree>
    <p:extLst>
      <p:ext uri="{BB962C8B-B14F-4D97-AF65-F5344CB8AC3E}">
        <p14:creationId xmlns:p14="http://schemas.microsoft.com/office/powerpoint/2010/main" val="732864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 </a:t>
            </a:r>
          </a:p>
          <a:p>
            <a:endParaRPr lang="en-GB" dirty="0"/>
          </a:p>
          <a:p>
            <a:r>
              <a:rPr lang="en-GB" dirty="0"/>
              <a:t>https://www.britannica.com/biography/Lumiere-brothers#accordion-article-history</a:t>
            </a:r>
          </a:p>
          <a:p>
            <a:endParaRPr lang="en-GB" dirty="0"/>
          </a:p>
        </p:txBody>
      </p:sp>
      <p:sp>
        <p:nvSpPr>
          <p:cNvPr id="4" name="Slide Number Placeholder 3"/>
          <p:cNvSpPr>
            <a:spLocks noGrp="1"/>
          </p:cNvSpPr>
          <p:nvPr>
            <p:ph type="sldNum" sz="quarter" idx="5"/>
          </p:nvPr>
        </p:nvSpPr>
        <p:spPr/>
        <p:txBody>
          <a:bodyPr/>
          <a:lstStyle/>
          <a:p>
            <a:fld id="{16ABB3EC-AE21-4598-B3A7-7F5C62F22BDD}" type="slidenum">
              <a:rPr lang="en-GB" smtClean="0"/>
              <a:t>4</a:t>
            </a:fld>
            <a:endParaRPr lang="en-GB"/>
          </a:p>
        </p:txBody>
      </p:sp>
    </p:spTree>
    <p:extLst>
      <p:ext uri="{BB962C8B-B14F-4D97-AF65-F5344CB8AC3E}">
        <p14:creationId xmlns:p14="http://schemas.microsoft.com/office/powerpoint/2010/main" val="2013113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 http://www.filmsite.org/voya.html</a:t>
            </a:r>
          </a:p>
          <a:p>
            <a:endParaRPr lang="en-GB" dirty="0"/>
          </a:p>
        </p:txBody>
      </p:sp>
      <p:sp>
        <p:nvSpPr>
          <p:cNvPr id="4" name="Slide Number Placeholder 3"/>
          <p:cNvSpPr>
            <a:spLocks noGrp="1"/>
          </p:cNvSpPr>
          <p:nvPr>
            <p:ph type="sldNum" sz="quarter" idx="5"/>
          </p:nvPr>
        </p:nvSpPr>
        <p:spPr/>
        <p:txBody>
          <a:bodyPr/>
          <a:lstStyle/>
          <a:p>
            <a:fld id="{16ABB3EC-AE21-4598-B3A7-7F5C62F22BDD}" type="slidenum">
              <a:rPr lang="en-GB" smtClean="0"/>
              <a:t>5</a:t>
            </a:fld>
            <a:endParaRPr lang="en-GB"/>
          </a:p>
        </p:txBody>
      </p:sp>
    </p:spTree>
    <p:extLst>
      <p:ext uri="{BB962C8B-B14F-4D97-AF65-F5344CB8AC3E}">
        <p14:creationId xmlns:p14="http://schemas.microsoft.com/office/powerpoint/2010/main" val="1254869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https://www.imdb.com/name/nm0000428/bio?ref_=nm_ov_bio_sm</a:t>
            </a:r>
          </a:p>
          <a:p>
            <a:endParaRPr lang="en-GB" dirty="0"/>
          </a:p>
        </p:txBody>
      </p:sp>
      <p:sp>
        <p:nvSpPr>
          <p:cNvPr id="4" name="Slide Number Placeholder 3"/>
          <p:cNvSpPr>
            <a:spLocks noGrp="1"/>
          </p:cNvSpPr>
          <p:nvPr>
            <p:ph type="sldNum" sz="quarter" idx="5"/>
          </p:nvPr>
        </p:nvSpPr>
        <p:spPr/>
        <p:txBody>
          <a:bodyPr/>
          <a:lstStyle/>
          <a:p>
            <a:fld id="{16ABB3EC-AE21-4598-B3A7-7F5C62F22BDD}" type="slidenum">
              <a:rPr lang="en-GB" smtClean="0"/>
              <a:t>6</a:t>
            </a:fld>
            <a:endParaRPr lang="en-GB"/>
          </a:p>
        </p:txBody>
      </p:sp>
    </p:spTree>
    <p:extLst>
      <p:ext uri="{BB962C8B-B14F-4D97-AF65-F5344CB8AC3E}">
        <p14:creationId xmlns:p14="http://schemas.microsoft.com/office/powerpoint/2010/main" val="3028294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https://www.britannica.com/topic/Motion-Picture-Patents-Company</a:t>
            </a:r>
          </a:p>
        </p:txBody>
      </p:sp>
      <p:sp>
        <p:nvSpPr>
          <p:cNvPr id="4" name="Slide Number Placeholder 3"/>
          <p:cNvSpPr>
            <a:spLocks noGrp="1"/>
          </p:cNvSpPr>
          <p:nvPr>
            <p:ph type="sldNum" sz="quarter" idx="5"/>
          </p:nvPr>
        </p:nvSpPr>
        <p:spPr/>
        <p:txBody>
          <a:bodyPr/>
          <a:lstStyle/>
          <a:p>
            <a:fld id="{16ABB3EC-AE21-4598-B3A7-7F5C62F22BDD}" type="slidenum">
              <a:rPr lang="en-GB" smtClean="0"/>
              <a:t>8</a:t>
            </a:fld>
            <a:endParaRPr lang="en-GB"/>
          </a:p>
        </p:txBody>
      </p:sp>
    </p:spTree>
    <p:extLst>
      <p:ext uri="{BB962C8B-B14F-4D97-AF65-F5344CB8AC3E}">
        <p14:creationId xmlns:p14="http://schemas.microsoft.com/office/powerpoint/2010/main" val="1959246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https://www.britannica.com/biography/Adolph-Zukor</a:t>
            </a:r>
          </a:p>
        </p:txBody>
      </p:sp>
      <p:sp>
        <p:nvSpPr>
          <p:cNvPr id="4" name="Slide Number Placeholder 3"/>
          <p:cNvSpPr>
            <a:spLocks noGrp="1"/>
          </p:cNvSpPr>
          <p:nvPr>
            <p:ph type="sldNum" sz="quarter" idx="5"/>
          </p:nvPr>
        </p:nvSpPr>
        <p:spPr/>
        <p:txBody>
          <a:bodyPr/>
          <a:lstStyle/>
          <a:p>
            <a:fld id="{16ABB3EC-AE21-4598-B3A7-7F5C62F22BDD}" type="slidenum">
              <a:rPr lang="en-GB" smtClean="0"/>
              <a:t>9</a:t>
            </a:fld>
            <a:endParaRPr lang="en-GB"/>
          </a:p>
        </p:txBody>
      </p:sp>
    </p:spTree>
    <p:extLst>
      <p:ext uri="{BB962C8B-B14F-4D97-AF65-F5344CB8AC3E}">
        <p14:creationId xmlns:p14="http://schemas.microsoft.com/office/powerpoint/2010/main" val="1544516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https://www.nytimes.com/2000/11/19/movies/film-how-the-first-world-war-changed-movies-forever.html</a:t>
            </a:r>
          </a:p>
          <a:p>
            <a:r>
              <a:rPr lang="en-GB" dirty="0"/>
              <a:t>https://www.britannica.com/event/World-War-I</a:t>
            </a:r>
          </a:p>
        </p:txBody>
      </p:sp>
      <p:sp>
        <p:nvSpPr>
          <p:cNvPr id="4" name="Slide Number Placeholder 3"/>
          <p:cNvSpPr>
            <a:spLocks noGrp="1"/>
          </p:cNvSpPr>
          <p:nvPr>
            <p:ph type="sldNum" sz="quarter" idx="5"/>
          </p:nvPr>
        </p:nvSpPr>
        <p:spPr/>
        <p:txBody>
          <a:bodyPr/>
          <a:lstStyle/>
          <a:p>
            <a:fld id="{16ABB3EC-AE21-4598-B3A7-7F5C62F22BDD}" type="slidenum">
              <a:rPr lang="en-GB" smtClean="0"/>
              <a:t>10</a:t>
            </a:fld>
            <a:endParaRPr lang="en-GB"/>
          </a:p>
        </p:txBody>
      </p:sp>
    </p:spTree>
    <p:extLst>
      <p:ext uri="{BB962C8B-B14F-4D97-AF65-F5344CB8AC3E}">
        <p14:creationId xmlns:p14="http://schemas.microsoft.com/office/powerpoint/2010/main" val="2751926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https://www.britannica.com/topic/United-Artists-Corporation</a:t>
            </a:r>
          </a:p>
        </p:txBody>
      </p:sp>
      <p:sp>
        <p:nvSpPr>
          <p:cNvPr id="4" name="Slide Number Placeholder 3"/>
          <p:cNvSpPr>
            <a:spLocks noGrp="1"/>
          </p:cNvSpPr>
          <p:nvPr>
            <p:ph type="sldNum" sz="quarter" idx="5"/>
          </p:nvPr>
        </p:nvSpPr>
        <p:spPr/>
        <p:txBody>
          <a:bodyPr/>
          <a:lstStyle/>
          <a:p>
            <a:fld id="{16ABB3EC-AE21-4598-B3A7-7F5C62F22BDD}" type="slidenum">
              <a:rPr lang="en-GB" smtClean="0"/>
              <a:t>11</a:t>
            </a:fld>
            <a:endParaRPr lang="en-GB"/>
          </a:p>
        </p:txBody>
      </p:sp>
    </p:spTree>
    <p:extLst>
      <p:ext uri="{BB962C8B-B14F-4D97-AF65-F5344CB8AC3E}">
        <p14:creationId xmlns:p14="http://schemas.microsoft.com/office/powerpoint/2010/main" val="2715154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1/15/19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1/15/19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1/15/19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1/15/19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1/15/19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screen">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screen">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screen">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1/15/19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9.jpeg"/><Relationship Id="rId9" Type="http://schemas.openxmlformats.org/officeDocument/2006/relationships/image" Target="../media/image20.jpe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21.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video" Target="https://www.youtube.com/embed/4xP-8r7tygo" TargetMode="External"/><Relationship Id="rId2"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22NQuPrwbHA" TargetMode="External"/><Relationship Id="rId4" Type="http://schemas.openxmlformats.org/officeDocument/2006/relationships/image" Target="../media/image24.jp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jpe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31.jpeg"/><Relationship Id="rId9" Type="http://schemas.openxmlformats.org/officeDocument/2006/relationships/image" Target="../media/image32.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35.png"/><Relationship Id="rId9" Type="http://schemas.openxmlformats.org/officeDocument/2006/relationships/image" Target="../media/image36.pn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7.jpeg"/><Relationship Id="rId9" Type="http://schemas.openxmlformats.org/officeDocument/2006/relationships/image" Target="../media/image8.jpe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41.png"/><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3" Type="http://schemas.openxmlformats.org/officeDocument/2006/relationships/image" Target="../media/image42.tiff"/><Relationship Id="rId4" Type="http://schemas.openxmlformats.org/officeDocument/2006/relationships/image" Target="../media/image43.tiff"/><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44.tiff"/></Relationships>
</file>

<file path=ppt/slides/_rels/slide35.xml.rels><?xml version="1.0" encoding="UTF-8" standalone="yes"?>
<Relationships xmlns="http://schemas.openxmlformats.org/package/2006/relationships"><Relationship Id="rId3" Type="http://schemas.openxmlformats.org/officeDocument/2006/relationships/image" Target="../media/image45.tiff"/><Relationship Id="rId4" Type="http://schemas.openxmlformats.org/officeDocument/2006/relationships/image" Target="../media/image46.tiff"/><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video" Target="https://www.youtube.com/embed/1dgLEDdFddk" TargetMode="External"/><Relationship Id="rId2"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1.jpeg"/><Relationship Id="rId5" Type="http://schemas.openxmlformats.org/officeDocument/2006/relationships/image" Target="../media/image12.jpg"/><Relationship Id="rId1" Type="http://schemas.openxmlformats.org/officeDocument/2006/relationships/video" Target="https://www.youtube.com/embed/_FrdVdKlxUk" TargetMode="External"/><Relationship Id="rId2"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3.jpeg"/><Relationship Id="rId9" Type="http://schemas.openxmlformats.org/officeDocument/2006/relationships/image" Target="../media/image14.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6.jp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7.jpeg"/><Relationship Id="rId9" Type="http://schemas.openxmlformats.org/officeDocument/2006/relationships/image" Target="../media/image18.jpe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0D9C875-9581-4E3C-9C40-50D93F1F9E97}"/>
              </a:ext>
            </a:extLst>
          </p:cNvPr>
          <p:cNvPicPr>
            <a:picLocks noChangeAspect="1"/>
          </p:cNvPicPr>
          <p:nvPr/>
        </p:nvPicPr>
        <p:blipFill>
          <a:blip r:embed="rId3"/>
          <a:stretch>
            <a:fillRect/>
          </a:stretch>
        </p:blipFill>
        <p:spPr>
          <a:xfrm>
            <a:off x="488318" y="3247697"/>
            <a:ext cx="9492295" cy="2535589"/>
          </a:xfrm>
          <a:prstGeom prst="rect">
            <a:avLst/>
          </a:prstGeom>
        </p:spPr>
      </p:pic>
      <p:sp>
        <p:nvSpPr>
          <p:cNvPr id="2" name="Title 1">
            <a:extLst>
              <a:ext uri="{FF2B5EF4-FFF2-40B4-BE49-F238E27FC236}">
                <a16:creationId xmlns="" xmlns:a16="http://schemas.microsoft.com/office/drawing/2014/main" id="{F91E2085-92D8-427C-A518-14866840A1C9}"/>
              </a:ext>
            </a:extLst>
          </p:cNvPr>
          <p:cNvSpPr>
            <a:spLocks noGrp="1"/>
          </p:cNvSpPr>
          <p:nvPr>
            <p:ph type="ctrTitle"/>
          </p:nvPr>
        </p:nvSpPr>
        <p:spPr/>
        <p:txBody>
          <a:bodyPr/>
          <a:lstStyle/>
          <a:p>
            <a:r>
              <a:rPr lang="en-GB" dirty="0">
                <a:solidFill>
                  <a:schemeClr val="bg1"/>
                </a:solidFill>
              </a:rPr>
              <a:t>Film History</a:t>
            </a:r>
          </a:p>
        </p:txBody>
      </p:sp>
      <p:sp>
        <p:nvSpPr>
          <p:cNvPr id="3" name="Subtitle 2">
            <a:extLst>
              <a:ext uri="{FF2B5EF4-FFF2-40B4-BE49-F238E27FC236}">
                <a16:creationId xmlns="" xmlns:a16="http://schemas.microsoft.com/office/drawing/2014/main" id="{4C0A8588-5332-419D-A856-B9E1FE582EBC}"/>
              </a:ext>
            </a:extLst>
          </p:cNvPr>
          <p:cNvSpPr>
            <a:spLocks noGrp="1"/>
          </p:cNvSpPr>
          <p:nvPr>
            <p:ph type="subTitle" idx="1"/>
          </p:nvPr>
        </p:nvSpPr>
        <p:spPr>
          <a:xfrm>
            <a:off x="1154955" y="4636704"/>
            <a:ext cx="8825658" cy="861420"/>
          </a:xfrm>
        </p:spPr>
        <p:txBody>
          <a:bodyPr>
            <a:normAutofit/>
          </a:bodyPr>
          <a:lstStyle/>
          <a:p>
            <a:r>
              <a:rPr lang="en-GB" sz="1800" dirty="0">
                <a:solidFill>
                  <a:schemeClr val="bg1"/>
                </a:solidFill>
              </a:rPr>
              <a:t>An illustrated </a:t>
            </a:r>
            <a:r>
              <a:rPr lang="en-GB" sz="1800" dirty="0" smtClean="0">
                <a:solidFill>
                  <a:schemeClr val="bg1"/>
                </a:solidFill>
              </a:rPr>
              <a:t>timeline</a:t>
            </a:r>
          </a:p>
          <a:p>
            <a:r>
              <a:rPr lang="en-GB" sz="1800" dirty="0" smtClean="0">
                <a:solidFill>
                  <a:schemeClr val="bg1"/>
                </a:solidFill>
              </a:rPr>
              <a:t>LO1 </a:t>
            </a:r>
            <a:r>
              <a:rPr lang="mr-IN" sz="1800" dirty="0" smtClean="0">
                <a:solidFill>
                  <a:schemeClr val="bg1"/>
                </a:solidFill>
              </a:rPr>
              <a:t>–</a:t>
            </a:r>
            <a:r>
              <a:rPr lang="en-GB" sz="1800" dirty="0" smtClean="0">
                <a:solidFill>
                  <a:schemeClr val="bg1"/>
                </a:solidFill>
              </a:rPr>
              <a:t> Assess the growth of the film industry and audiences</a:t>
            </a:r>
            <a:endParaRPr lang="en-GB" sz="1800" dirty="0">
              <a:solidFill>
                <a:schemeClr val="bg1"/>
              </a:solidFill>
            </a:endParaRPr>
          </a:p>
        </p:txBody>
      </p:sp>
    </p:spTree>
    <p:extLst>
      <p:ext uri="{BB962C8B-B14F-4D97-AF65-F5344CB8AC3E}">
        <p14:creationId xmlns:p14="http://schemas.microsoft.com/office/powerpoint/2010/main" val="565412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94DDC893-E5EF-4CDE-B040-BA5B53AADD7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4" cstate="screen">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15" name="Picture 14">
            <a:extLst>
              <a:ext uri="{FF2B5EF4-FFF2-40B4-BE49-F238E27FC236}">
                <a16:creationId xmlns="" xmlns:a16="http://schemas.microsoft.com/office/drawing/2014/main" id="{85F1A06D-D369-4974-8208-56120C5E7A9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5" cstate="screen">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7" name="Oval 16">
            <a:extLst>
              <a:ext uri="{FF2B5EF4-FFF2-40B4-BE49-F238E27FC236}">
                <a16:creationId xmlns="" xmlns:a16="http://schemas.microsoft.com/office/drawing/2014/main" id="{DAD27A50-88D7-4E2A-8488-F2879768AF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 xmlns:a16="http://schemas.microsoft.com/office/drawing/2014/main" id="{A47C6ACD-2325-48C6-B9F3-C21563A05EA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6" cstate="screen">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21" name="Picture 20">
            <a:extLst>
              <a:ext uri="{FF2B5EF4-FFF2-40B4-BE49-F238E27FC236}">
                <a16:creationId xmlns="" xmlns:a16="http://schemas.microsoft.com/office/drawing/2014/main" id="{1081DF83-4F35-4560-87E6-0DE8AAAC33D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7" cstate="screen">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23" name="Rectangle 22">
            <a:extLst>
              <a:ext uri="{FF2B5EF4-FFF2-40B4-BE49-F238E27FC236}">
                <a16:creationId xmlns="" xmlns:a16="http://schemas.microsoft.com/office/drawing/2014/main" id="{7C704F0F-1CD8-4DC1-AEE9-2259582324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A922E9D0-01C6-4A87-959D-8D3F1E5C30A5}"/>
              </a:ext>
            </a:extLst>
          </p:cNvPr>
          <p:cNvSpPr>
            <a:spLocks noGrp="1"/>
          </p:cNvSpPr>
          <p:nvPr>
            <p:ph type="title"/>
          </p:nvPr>
        </p:nvSpPr>
        <p:spPr>
          <a:xfrm>
            <a:off x="646111" y="609601"/>
            <a:ext cx="4793473" cy="1675975"/>
          </a:xfrm>
        </p:spPr>
        <p:txBody>
          <a:bodyPr vert="horz" lIns="91440" tIns="45720" rIns="91440" bIns="45720" rtlCol="0" anchor="t">
            <a:normAutofit/>
          </a:bodyPr>
          <a:lstStyle/>
          <a:p>
            <a:r>
              <a:rPr lang="en-US"/>
              <a:t>World War I </a:t>
            </a:r>
          </a:p>
        </p:txBody>
      </p:sp>
      <p:sp>
        <p:nvSpPr>
          <p:cNvPr id="25" name="Rectangle 24">
            <a:extLst>
              <a:ext uri="{FF2B5EF4-FFF2-40B4-BE49-F238E27FC236}">
                <a16:creationId xmlns="" xmlns:a16="http://schemas.microsoft.com/office/drawing/2014/main" id="{AC546BE4-C7A3-4A47-9FA5-0866D5E656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8" name="Picture 7">
            <a:extLst>
              <a:ext uri="{FF2B5EF4-FFF2-40B4-BE49-F238E27FC236}">
                <a16:creationId xmlns="" xmlns:a16="http://schemas.microsoft.com/office/drawing/2014/main" id="{8C897314-B4C3-4C41-AB06-2D516964302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094412" y="609137"/>
            <a:ext cx="5449888" cy="2766290"/>
          </a:xfrm>
          <a:prstGeom prst="rect">
            <a:avLst/>
          </a:prstGeom>
          <a:effectLst>
            <a:outerShdw blurRad="50800" dist="38100" dir="5400000" algn="t" rotWithShape="0">
              <a:prstClr val="black">
                <a:alpha val="43000"/>
              </a:prstClr>
            </a:outerShdw>
          </a:effectLst>
        </p:spPr>
      </p:pic>
      <p:sp>
        <p:nvSpPr>
          <p:cNvPr id="3" name="Content Placeholder 2">
            <a:extLst>
              <a:ext uri="{FF2B5EF4-FFF2-40B4-BE49-F238E27FC236}">
                <a16:creationId xmlns="" xmlns:a16="http://schemas.microsoft.com/office/drawing/2014/main" id="{A60C27F1-76AB-48BC-B9BD-51562C6788EE}"/>
              </a:ext>
            </a:extLst>
          </p:cNvPr>
          <p:cNvSpPr>
            <a:spLocks noGrp="1"/>
          </p:cNvSpPr>
          <p:nvPr>
            <p:ph sz="half" idx="1"/>
          </p:nvPr>
        </p:nvSpPr>
        <p:spPr>
          <a:xfrm>
            <a:off x="642175" y="2484544"/>
            <a:ext cx="4799145" cy="3763855"/>
          </a:xfrm>
        </p:spPr>
        <p:txBody>
          <a:bodyPr vert="horz" lIns="91440" tIns="45720" rIns="91440" bIns="45720" rtlCol="0">
            <a:normAutofit/>
          </a:bodyPr>
          <a:lstStyle/>
          <a:p>
            <a:pPr>
              <a:lnSpc>
                <a:spcPct val="90000"/>
              </a:lnSpc>
            </a:pPr>
            <a:r>
              <a:rPr lang="en-US"/>
              <a:t>In 1914 the Austrian Archduke Franz Ferdinand is assassinated. </a:t>
            </a:r>
          </a:p>
          <a:p>
            <a:pPr>
              <a:lnSpc>
                <a:spcPct val="90000"/>
              </a:lnSpc>
            </a:pPr>
            <a:r>
              <a:rPr lang="en-US"/>
              <a:t>WWI lasts for four years, 8.5 million soldiers dead.</a:t>
            </a:r>
          </a:p>
          <a:p>
            <a:pPr>
              <a:lnSpc>
                <a:spcPct val="90000"/>
              </a:lnSpc>
            </a:pPr>
            <a:r>
              <a:rPr lang="en-US"/>
              <a:t>The film industry was heavily impacted by the war. Hollywood gained mass control over film markets owned by France and took talent from Germany. </a:t>
            </a:r>
          </a:p>
          <a:p>
            <a:pPr>
              <a:lnSpc>
                <a:spcPct val="90000"/>
              </a:lnSpc>
            </a:pPr>
            <a:r>
              <a:rPr lang="en-US"/>
              <a:t>Countless war films would follow, notable films including ‘All Quiet on the Western Front’ and ‘The Big Parade’. </a:t>
            </a:r>
          </a:p>
        </p:txBody>
      </p:sp>
      <p:pic>
        <p:nvPicPr>
          <p:cNvPr id="6" name="Content Placeholder 5">
            <a:extLst>
              <a:ext uri="{FF2B5EF4-FFF2-40B4-BE49-F238E27FC236}">
                <a16:creationId xmlns="" xmlns:a16="http://schemas.microsoft.com/office/drawing/2014/main" id="{3DCDEFE5-FA71-4CAF-A98B-DA855ED5BD41}"/>
              </a:ext>
            </a:extLst>
          </p:cNvPr>
          <p:cNvPicPr>
            <a:picLocks noGrp="1" noChangeAspect="1"/>
          </p:cNvPicPr>
          <p:nvPr>
            <p:ph sz="half" idx="2"/>
          </p:nvPr>
        </p:nvPicPr>
        <p:blipFill rotWithShape="1">
          <a:blip r:embed="rId9" cstate="screen">
            <a:extLst>
              <a:ext uri="{28A0092B-C50C-407E-A947-70E740481C1C}">
                <a14:useLocalDpi xmlns:a14="http://schemas.microsoft.com/office/drawing/2010/main"/>
              </a:ext>
            </a:extLst>
          </a:blip>
          <a:srcRect/>
          <a:stretch/>
        </p:blipFill>
        <p:spPr>
          <a:xfrm>
            <a:off x="6094412" y="3482108"/>
            <a:ext cx="5449888" cy="2766290"/>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837176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DF19BAF3-7E20-4B9D-B544-BABAEEA1FA7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4" cstate="screen">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13" name="Picture 12">
            <a:extLst>
              <a:ext uri="{FF2B5EF4-FFF2-40B4-BE49-F238E27FC236}">
                <a16:creationId xmlns="" xmlns:a16="http://schemas.microsoft.com/office/drawing/2014/main" id="{950648F4-ABCD-4DF0-8641-76CFB235472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5" cstate="screen">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5" name="Oval 14">
            <a:extLst>
              <a:ext uri="{FF2B5EF4-FFF2-40B4-BE49-F238E27FC236}">
                <a16:creationId xmlns="" xmlns:a16="http://schemas.microsoft.com/office/drawing/2014/main" id="{989BE678-777B-482A-A616-FEDC47B162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 xmlns:a16="http://schemas.microsoft.com/office/drawing/2014/main" id="{CF1EB4BD-9C7E-4AA3-9681-C7EB0DA6250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6" cstate="screen">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9" name="Picture 18">
            <a:extLst>
              <a:ext uri="{FF2B5EF4-FFF2-40B4-BE49-F238E27FC236}">
                <a16:creationId xmlns="" xmlns:a16="http://schemas.microsoft.com/office/drawing/2014/main" id="{94AAE3AA-3759-4D28-B0EF-575F25A514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7" cstate="screen">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21" name="Rectangle 20">
            <a:extLst>
              <a:ext uri="{FF2B5EF4-FFF2-40B4-BE49-F238E27FC236}">
                <a16:creationId xmlns="" xmlns:a16="http://schemas.microsoft.com/office/drawing/2014/main" id="{D28BE0C3-2102-4820-B88B-A448B1840D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5E764177-7B1B-45F9-83A8-23678ACE1B40}"/>
              </a:ext>
            </a:extLst>
          </p:cNvPr>
          <p:cNvSpPr>
            <a:spLocks noGrp="1"/>
          </p:cNvSpPr>
          <p:nvPr>
            <p:ph type="title"/>
          </p:nvPr>
        </p:nvSpPr>
        <p:spPr>
          <a:xfrm>
            <a:off x="648930" y="629266"/>
            <a:ext cx="4795482" cy="1641987"/>
          </a:xfrm>
        </p:spPr>
        <p:txBody>
          <a:bodyPr vert="horz" lIns="91440" tIns="45720" rIns="91440" bIns="45720" rtlCol="0" anchor="t">
            <a:normAutofit/>
          </a:bodyPr>
          <a:lstStyle/>
          <a:p>
            <a:r>
              <a:rPr lang="en-US"/>
              <a:t>United Artists </a:t>
            </a:r>
          </a:p>
        </p:txBody>
      </p:sp>
      <p:sp>
        <p:nvSpPr>
          <p:cNvPr id="23" name="Rectangle 22">
            <a:extLst>
              <a:ext uri="{FF2B5EF4-FFF2-40B4-BE49-F238E27FC236}">
                <a16:creationId xmlns="" xmlns:a16="http://schemas.microsoft.com/office/drawing/2014/main" id="{AA047838-7F9E-43CF-A116-26E7AAA8F8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Content Placeholder 5">
            <a:extLst>
              <a:ext uri="{FF2B5EF4-FFF2-40B4-BE49-F238E27FC236}">
                <a16:creationId xmlns="" xmlns:a16="http://schemas.microsoft.com/office/drawing/2014/main" id="{B0B3E907-D2B6-4EC9-A803-654F5953C995}"/>
              </a:ext>
            </a:extLst>
          </p:cNvPr>
          <p:cNvPicPr>
            <a:picLocks noGrp="1" noChangeAspect="1"/>
          </p:cNvPicPr>
          <p:nvPr>
            <p:ph sz="half" idx="2"/>
          </p:nvPr>
        </p:nvPicPr>
        <p:blipFill rotWithShape="1">
          <a:blip r:embed="rId8" cstate="screen">
            <a:extLst>
              <a:ext uri="{28A0092B-C50C-407E-A947-70E740481C1C}">
                <a14:useLocalDpi xmlns:a14="http://schemas.microsoft.com/office/drawing/2010/main"/>
              </a:ext>
            </a:extLst>
          </a:blip>
          <a:srcRect/>
          <a:stretch/>
        </p:blipFill>
        <p:spPr>
          <a:xfrm>
            <a:off x="6094410" y="609601"/>
            <a:ext cx="5449889" cy="5638797"/>
          </a:xfrm>
          <a:prstGeom prst="rect">
            <a:avLst/>
          </a:prstGeom>
          <a:effectLst>
            <a:outerShdw blurRad="50800" dist="38100" dir="5400000" algn="t" rotWithShape="0">
              <a:prstClr val="black">
                <a:alpha val="43000"/>
              </a:prstClr>
            </a:outerShdw>
          </a:effectLst>
        </p:spPr>
      </p:pic>
      <p:sp>
        <p:nvSpPr>
          <p:cNvPr id="3" name="Content Placeholder 2">
            <a:extLst>
              <a:ext uri="{FF2B5EF4-FFF2-40B4-BE49-F238E27FC236}">
                <a16:creationId xmlns="" xmlns:a16="http://schemas.microsoft.com/office/drawing/2014/main" id="{76DA40C5-E32E-44B7-B0F9-BB50888386FA}"/>
              </a:ext>
            </a:extLst>
          </p:cNvPr>
          <p:cNvSpPr>
            <a:spLocks noGrp="1"/>
          </p:cNvSpPr>
          <p:nvPr>
            <p:ph sz="half" idx="1"/>
          </p:nvPr>
        </p:nvSpPr>
        <p:spPr>
          <a:xfrm>
            <a:off x="647701" y="2438401"/>
            <a:ext cx="4797256" cy="3809998"/>
          </a:xfrm>
        </p:spPr>
        <p:txBody>
          <a:bodyPr vert="horz" lIns="91440" tIns="45720" rIns="91440" bIns="45720" rtlCol="0">
            <a:normAutofit/>
          </a:bodyPr>
          <a:lstStyle/>
          <a:p>
            <a:pPr>
              <a:lnSpc>
                <a:spcPct val="90000"/>
              </a:lnSpc>
            </a:pPr>
            <a:r>
              <a:rPr lang="en-US"/>
              <a:t>Founded by Charlie Chaplin in 1919, along with Mary Pickford, Douglass Fairbanks both famous actors and D.W Griffiths. </a:t>
            </a:r>
          </a:p>
          <a:p>
            <a:pPr>
              <a:lnSpc>
                <a:spcPct val="90000"/>
              </a:lnSpc>
            </a:pPr>
            <a:r>
              <a:rPr lang="en-US"/>
              <a:t>Their goal was to be free to produce and distribute their own films. They also handled  distribution of high quality films made by independent producers. </a:t>
            </a:r>
          </a:p>
          <a:p>
            <a:pPr>
              <a:lnSpc>
                <a:spcPct val="90000"/>
              </a:lnSpc>
            </a:pPr>
            <a:r>
              <a:rPr lang="en-US"/>
              <a:t>Prospered in 1920s, met financial difficulties in 30s &amp; 40s and had to sell the production company and solely became a financial and distributing facility.  </a:t>
            </a:r>
          </a:p>
        </p:txBody>
      </p:sp>
    </p:spTree>
    <p:extLst>
      <p:ext uri="{BB962C8B-B14F-4D97-AF65-F5344CB8AC3E}">
        <p14:creationId xmlns:p14="http://schemas.microsoft.com/office/powerpoint/2010/main" val="1034389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C59EA7-0602-468C-905D-7B2F76D1EB1B}"/>
              </a:ext>
            </a:extLst>
          </p:cNvPr>
          <p:cNvSpPr>
            <a:spLocks noGrp="1"/>
          </p:cNvSpPr>
          <p:nvPr>
            <p:ph type="title"/>
          </p:nvPr>
        </p:nvSpPr>
        <p:spPr/>
        <p:txBody>
          <a:bodyPr/>
          <a:lstStyle/>
          <a:p>
            <a:r>
              <a:rPr lang="en-GB" dirty="0"/>
              <a:t>Battleship Potemkin </a:t>
            </a:r>
          </a:p>
        </p:txBody>
      </p:sp>
      <p:sp>
        <p:nvSpPr>
          <p:cNvPr id="3" name="Content Placeholder 2">
            <a:extLst>
              <a:ext uri="{FF2B5EF4-FFF2-40B4-BE49-F238E27FC236}">
                <a16:creationId xmlns="" xmlns:a16="http://schemas.microsoft.com/office/drawing/2014/main" id="{2C7FB2BE-95B5-4D6B-B777-0225FAD0348E}"/>
              </a:ext>
            </a:extLst>
          </p:cNvPr>
          <p:cNvSpPr>
            <a:spLocks noGrp="1"/>
          </p:cNvSpPr>
          <p:nvPr>
            <p:ph sz="half" idx="1"/>
          </p:nvPr>
        </p:nvSpPr>
        <p:spPr/>
        <p:txBody>
          <a:bodyPr/>
          <a:lstStyle/>
          <a:p>
            <a:r>
              <a:rPr lang="en-GB" dirty="0"/>
              <a:t>Directed by Russian Director Sergey M Eisenstein in 1925.  </a:t>
            </a:r>
          </a:p>
          <a:p>
            <a:r>
              <a:rPr lang="en-GB" dirty="0"/>
              <a:t>Film is based on the mutiny of Russian soldiers against tyrannical superiors aboard the battleship Potemkin in 1905. their revolution is cut short in Odessa as Cossacks massacre them all. </a:t>
            </a:r>
          </a:p>
          <a:p>
            <a:r>
              <a:rPr lang="en-GB" dirty="0"/>
              <a:t>Film is considered an international masterpiece, also notable for its filming techniques, such as the Odessa steps montage sequence.  </a:t>
            </a:r>
          </a:p>
        </p:txBody>
      </p:sp>
      <p:pic>
        <p:nvPicPr>
          <p:cNvPr id="5" name="Online Media 4" title="BATTLESHIP POTEMKIN The Complete Odessa Steps Sequence">
            <a:hlinkClick r:id="" action="ppaction://media"/>
            <a:extLst>
              <a:ext uri="{FF2B5EF4-FFF2-40B4-BE49-F238E27FC236}">
                <a16:creationId xmlns="" xmlns:a16="http://schemas.microsoft.com/office/drawing/2014/main" id="{22BCD978-8345-48F6-B75C-316627924DE1}"/>
              </a:ext>
            </a:extLst>
          </p:cNvPr>
          <p:cNvPicPr>
            <a:picLocks noGrp="1" noRot="1" noChangeAspect="1"/>
          </p:cNvPicPr>
          <p:nvPr>
            <p:ph sz="half" idx="2"/>
            <a:videoFile r:link="rId1"/>
          </p:nvPr>
        </p:nvPicPr>
        <p:blipFill>
          <a:blip r:embed="rId4"/>
          <a:stretch>
            <a:fillRect/>
          </a:stretch>
        </p:blipFill>
        <p:spPr>
          <a:xfrm>
            <a:off x="7133854" y="4031744"/>
            <a:ext cx="3954834" cy="2224594"/>
          </a:xfrm>
          <a:prstGeom prst="rect">
            <a:avLst/>
          </a:prstGeom>
        </p:spPr>
      </p:pic>
      <p:pic>
        <p:nvPicPr>
          <p:cNvPr id="7" name="Picture 6">
            <a:extLst>
              <a:ext uri="{FF2B5EF4-FFF2-40B4-BE49-F238E27FC236}">
                <a16:creationId xmlns="" xmlns:a16="http://schemas.microsoft.com/office/drawing/2014/main" id="{9F59AB57-02A7-4A56-9D8D-4BDA83C677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33854" y="420961"/>
            <a:ext cx="3954834" cy="3189342"/>
          </a:xfrm>
          <a:prstGeom prst="rect">
            <a:avLst/>
          </a:prstGeom>
        </p:spPr>
      </p:pic>
    </p:spTree>
    <p:extLst>
      <p:ext uri="{BB962C8B-B14F-4D97-AF65-F5344CB8AC3E}">
        <p14:creationId xmlns:p14="http://schemas.microsoft.com/office/powerpoint/2010/main" val="4239482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29FF9B1-2460-411D-B1B3-56A97085BF0C}"/>
              </a:ext>
            </a:extLst>
          </p:cNvPr>
          <p:cNvPicPr>
            <a:picLocks noChangeAspect="1"/>
          </p:cNvPicPr>
          <p:nvPr/>
        </p:nvPicPr>
        <p:blipFill>
          <a:blip r:embed="rId2"/>
          <a:stretch>
            <a:fillRect/>
          </a:stretch>
        </p:blipFill>
        <p:spPr>
          <a:xfrm>
            <a:off x="384138" y="140124"/>
            <a:ext cx="9492295" cy="1713124"/>
          </a:xfrm>
          <a:prstGeom prst="rect">
            <a:avLst/>
          </a:prstGeom>
        </p:spPr>
      </p:pic>
      <p:sp>
        <p:nvSpPr>
          <p:cNvPr id="2" name="Title 1">
            <a:extLst>
              <a:ext uri="{FF2B5EF4-FFF2-40B4-BE49-F238E27FC236}">
                <a16:creationId xmlns="" xmlns:a16="http://schemas.microsoft.com/office/drawing/2014/main" id="{AB2A7F0B-D1DA-4E76-BB8C-2404AD4A3C7B}"/>
              </a:ext>
            </a:extLst>
          </p:cNvPr>
          <p:cNvSpPr>
            <a:spLocks noGrp="1"/>
          </p:cNvSpPr>
          <p:nvPr>
            <p:ph type="title"/>
          </p:nvPr>
        </p:nvSpPr>
        <p:spPr>
          <a:xfrm>
            <a:off x="645130" y="609601"/>
            <a:ext cx="9404723" cy="1400530"/>
          </a:xfrm>
        </p:spPr>
        <p:txBody>
          <a:bodyPr/>
          <a:lstStyle/>
          <a:p>
            <a:r>
              <a:rPr lang="en-GB" sz="3800" dirty="0">
                <a:solidFill>
                  <a:schemeClr val="bg1"/>
                </a:solidFill>
              </a:rPr>
              <a:t>Golden Age of Hollywood: 1930 -1945</a:t>
            </a:r>
          </a:p>
        </p:txBody>
      </p:sp>
      <p:sp>
        <p:nvSpPr>
          <p:cNvPr id="3" name="Content Placeholder 2">
            <a:extLst>
              <a:ext uri="{FF2B5EF4-FFF2-40B4-BE49-F238E27FC236}">
                <a16:creationId xmlns="" xmlns:a16="http://schemas.microsoft.com/office/drawing/2014/main" id="{07DA911D-4957-4E9E-A927-0DD5F1D34A6A}"/>
              </a:ext>
            </a:extLst>
          </p:cNvPr>
          <p:cNvSpPr>
            <a:spLocks noGrp="1"/>
          </p:cNvSpPr>
          <p:nvPr>
            <p:ph idx="1"/>
          </p:nvPr>
        </p:nvSpPr>
        <p:spPr/>
        <p:txBody>
          <a:bodyPr/>
          <a:lstStyle/>
          <a:p>
            <a:r>
              <a:rPr lang="en-GB" dirty="0"/>
              <a:t>Jazz singer 1927 </a:t>
            </a:r>
          </a:p>
          <a:p>
            <a:r>
              <a:rPr lang="en-GB" dirty="0"/>
              <a:t>Big Five production companies</a:t>
            </a:r>
          </a:p>
          <a:p>
            <a:r>
              <a:rPr lang="en-GB" dirty="0"/>
              <a:t>World War II </a:t>
            </a:r>
          </a:p>
          <a:p>
            <a:r>
              <a:rPr lang="en-GB" dirty="0"/>
              <a:t>Haze Code – Censorship</a:t>
            </a:r>
          </a:p>
          <a:p>
            <a:r>
              <a:rPr lang="en-GB" dirty="0"/>
              <a:t>Emergence of Television</a:t>
            </a:r>
          </a:p>
        </p:txBody>
      </p:sp>
    </p:spTree>
    <p:extLst>
      <p:ext uri="{BB962C8B-B14F-4D97-AF65-F5344CB8AC3E}">
        <p14:creationId xmlns:p14="http://schemas.microsoft.com/office/powerpoint/2010/main" val="4050185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Jazz Singer </a:t>
            </a:r>
          </a:p>
        </p:txBody>
      </p:sp>
      <p:sp>
        <p:nvSpPr>
          <p:cNvPr id="3" name="Content Placeholder 2"/>
          <p:cNvSpPr>
            <a:spLocks noGrp="1"/>
          </p:cNvSpPr>
          <p:nvPr>
            <p:ph sz="half" idx="1"/>
          </p:nvPr>
        </p:nvSpPr>
        <p:spPr/>
        <p:txBody>
          <a:bodyPr>
            <a:normAutofit fontScale="92500" lnSpcReduction="10000"/>
          </a:bodyPr>
          <a:lstStyle/>
          <a:p>
            <a:r>
              <a:rPr lang="en-US" dirty="0"/>
              <a:t>American musical film released in 1927. it was the first feature length movie to have synchronized dialogue.  It gave rise to the ‘talkie’ films and the decline in silent films. </a:t>
            </a:r>
          </a:p>
          <a:p>
            <a:r>
              <a:rPr lang="en-US" dirty="0"/>
              <a:t>The film is famous for the immortal line, “You </a:t>
            </a:r>
            <a:r>
              <a:rPr lang="en-US" dirty="0" err="1"/>
              <a:t>aint</a:t>
            </a:r>
            <a:r>
              <a:rPr lang="en-US" dirty="0"/>
              <a:t> heard </a:t>
            </a:r>
            <a:r>
              <a:rPr lang="en-US" dirty="0" err="1"/>
              <a:t>nothin</a:t>
            </a:r>
            <a:r>
              <a:rPr lang="en-US" dirty="0"/>
              <a:t> yet”, a symbolic line to usher in the era of the talking picture. </a:t>
            </a:r>
          </a:p>
          <a:p>
            <a:r>
              <a:rPr lang="en-US" dirty="0"/>
              <a:t>The film also features blackface, reminiscent of Birth of a Nation showing Hollywood still had issues of racism. </a:t>
            </a:r>
          </a:p>
          <a:p>
            <a:r>
              <a:rPr lang="en-US" dirty="0">
                <a:hlinkClick r:id="rId3"/>
              </a:rPr>
              <a:t>https://www.youtube.com/watch?v=22NQuPrwbHA</a:t>
            </a:r>
            <a:endParaRPr lang="en-US" dirty="0"/>
          </a:p>
        </p:txBody>
      </p: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5983448" y="2914365"/>
            <a:ext cx="4395788" cy="2488181"/>
          </a:xfrm>
        </p:spPr>
      </p:pic>
    </p:spTree>
    <p:extLst>
      <p:ext uri="{BB962C8B-B14F-4D97-AF65-F5344CB8AC3E}">
        <p14:creationId xmlns:p14="http://schemas.microsoft.com/office/powerpoint/2010/main" val="5084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Five</a:t>
            </a:r>
          </a:p>
        </p:txBody>
      </p:sp>
      <p:sp>
        <p:nvSpPr>
          <p:cNvPr id="3" name="Content Placeholder 2"/>
          <p:cNvSpPr>
            <a:spLocks noGrp="1"/>
          </p:cNvSpPr>
          <p:nvPr>
            <p:ph sz="half" idx="1"/>
          </p:nvPr>
        </p:nvSpPr>
        <p:spPr/>
        <p:txBody>
          <a:bodyPr/>
          <a:lstStyle/>
          <a:p>
            <a:r>
              <a:rPr lang="en-US" dirty="0"/>
              <a:t>The Big Five refers to the 5 largest movie production companies of this era, Warner Bros, Paramount Pictures, RKO, MGM and 20</a:t>
            </a:r>
            <a:r>
              <a:rPr lang="en-US" baseline="30000" dirty="0"/>
              <a:t>th</a:t>
            </a:r>
            <a:r>
              <a:rPr lang="en-US" dirty="0"/>
              <a:t> Century Fox. </a:t>
            </a:r>
          </a:p>
          <a:p>
            <a:r>
              <a:rPr lang="en-US" dirty="0"/>
              <a:t>These five studios would collaborate to reach national audiences. They would also share films to fill screens. </a:t>
            </a:r>
          </a:p>
          <a:p>
            <a:r>
              <a:rPr lang="en-US" dirty="0"/>
              <a:t>Their theatres would release over 100 films per year. </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117011" y="2157573"/>
            <a:ext cx="5252670" cy="3012420"/>
          </a:xfrm>
        </p:spPr>
      </p:pic>
    </p:spTree>
    <p:extLst>
      <p:ext uri="{BB962C8B-B14F-4D97-AF65-F5344CB8AC3E}">
        <p14:creationId xmlns:p14="http://schemas.microsoft.com/office/powerpoint/2010/main" val="613956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War II</a:t>
            </a:r>
          </a:p>
        </p:txBody>
      </p:sp>
      <p:sp>
        <p:nvSpPr>
          <p:cNvPr id="3" name="Content Placeholder 2"/>
          <p:cNvSpPr>
            <a:spLocks noGrp="1"/>
          </p:cNvSpPr>
          <p:nvPr>
            <p:ph sz="half" idx="1"/>
          </p:nvPr>
        </p:nvSpPr>
        <p:spPr/>
        <p:txBody>
          <a:bodyPr>
            <a:normAutofit lnSpcReduction="10000"/>
          </a:bodyPr>
          <a:lstStyle/>
          <a:p>
            <a:r>
              <a:rPr lang="en-US" dirty="0"/>
              <a:t>In 1939 Adolf Hitler invades Poland and sparks a second world war ending with Hitler’s surrender in 1945. </a:t>
            </a:r>
          </a:p>
          <a:p>
            <a:r>
              <a:rPr lang="en-US" dirty="0"/>
              <a:t>The film industry played a large role during this period, it helped to boost moral of troops. It also utilized the tool of propaganda, portraying Hitler and the Japanese in various insulting ways. </a:t>
            </a:r>
          </a:p>
          <a:p>
            <a:r>
              <a:rPr lang="en-US" dirty="0"/>
              <a:t>In the decades to follow many film would be made on WWII, notable examples include: Saving Private Ryan,  Schindler’s List and A Bridge Too Far. </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9349483" y="2060575"/>
            <a:ext cx="2391357" cy="3521816"/>
          </a:xfr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3215" y="2060575"/>
            <a:ext cx="3508018" cy="3508018"/>
          </a:xfrm>
          <a:prstGeom prst="rect">
            <a:avLst/>
          </a:prstGeom>
        </p:spPr>
      </p:pic>
    </p:spTree>
    <p:extLst>
      <p:ext uri="{BB962C8B-B14F-4D97-AF65-F5344CB8AC3E}">
        <p14:creationId xmlns:p14="http://schemas.microsoft.com/office/powerpoint/2010/main" val="2025217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Haze Code</a:t>
            </a:r>
          </a:p>
        </p:txBody>
      </p:sp>
      <p:sp>
        <p:nvSpPr>
          <p:cNvPr id="3" name="Content Placeholder 2"/>
          <p:cNvSpPr>
            <a:spLocks noGrp="1"/>
          </p:cNvSpPr>
          <p:nvPr>
            <p:ph sz="half" idx="1"/>
          </p:nvPr>
        </p:nvSpPr>
        <p:spPr/>
        <p:txBody>
          <a:bodyPr/>
          <a:lstStyle/>
          <a:p>
            <a:r>
              <a:rPr lang="en-US" dirty="0"/>
              <a:t>First published in 1930. It’s main goal was to introduce film censorship guidelines in the US for film producers. </a:t>
            </a:r>
          </a:p>
          <a:p>
            <a:r>
              <a:rPr lang="en-US" dirty="0"/>
              <a:t>The code affected film content from 1930 – 1966. </a:t>
            </a:r>
          </a:p>
          <a:p>
            <a:r>
              <a:rPr lang="en-US" dirty="0"/>
              <a:t>It would have affected elements in films such as profanity, violence, nudity, illegal drugs and crime. </a:t>
            </a:r>
            <a:endParaRPr lang="en-US" i="1"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256909" y="2070697"/>
            <a:ext cx="3932120" cy="3509565"/>
          </a:xfrm>
        </p:spPr>
      </p:pic>
    </p:spTree>
    <p:extLst>
      <p:ext uri="{BB962C8B-B14F-4D97-AF65-F5344CB8AC3E}">
        <p14:creationId xmlns:p14="http://schemas.microsoft.com/office/powerpoint/2010/main" val="2105884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Emergence of Television</a:t>
            </a:r>
          </a:p>
        </p:txBody>
      </p:sp>
      <p:sp>
        <p:nvSpPr>
          <p:cNvPr id="3" name="Content Placeholder 2"/>
          <p:cNvSpPr>
            <a:spLocks noGrp="1"/>
          </p:cNvSpPr>
          <p:nvPr>
            <p:ph sz="half" idx="1"/>
          </p:nvPr>
        </p:nvSpPr>
        <p:spPr/>
        <p:txBody>
          <a:bodyPr/>
          <a:lstStyle/>
          <a:p>
            <a:r>
              <a:rPr lang="en-US" dirty="0"/>
              <a:t>In 1930s, several broadcast stations began producing special programming. </a:t>
            </a:r>
          </a:p>
          <a:p>
            <a:r>
              <a:rPr lang="en-US" dirty="0"/>
              <a:t>The events of WWII negatively impacted the growth of the medium, dedicating all resources to the war effort. </a:t>
            </a:r>
          </a:p>
          <a:p>
            <a:r>
              <a:rPr lang="en-US" dirty="0"/>
              <a:t>By the 1950’s however television had replaced radio as the main broadcast medium in the home. </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099175" y="2159000"/>
            <a:ext cx="5229036" cy="2945367"/>
          </a:xfrm>
        </p:spPr>
      </p:pic>
    </p:spTree>
    <p:extLst>
      <p:ext uri="{BB962C8B-B14F-4D97-AF65-F5344CB8AC3E}">
        <p14:creationId xmlns:p14="http://schemas.microsoft.com/office/powerpoint/2010/main" val="2035795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E0A1A2C-3642-4002-8C05-BE9AF8C2371A}"/>
              </a:ext>
            </a:extLst>
          </p:cNvPr>
          <p:cNvPicPr>
            <a:picLocks noChangeAspect="1"/>
          </p:cNvPicPr>
          <p:nvPr/>
        </p:nvPicPr>
        <p:blipFill>
          <a:blip r:embed="rId2"/>
          <a:stretch>
            <a:fillRect/>
          </a:stretch>
        </p:blipFill>
        <p:spPr>
          <a:xfrm>
            <a:off x="388155" y="140124"/>
            <a:ext cx="9492295" cy="1713124"/>
          </a:xfrm>
          <a:prstGeom prst="rect">
            <a:avLst/>
          </a:prstGeom>
        </p:spPr>
      </p:pic>
      <p:sp>
        <p:nvSpPr>
          <p:cNvPr id="2" name="Title 1">
            <a:extLst>
              <a:ext uri="{FF2B5EF4-FFF2-40B4-BE49-F238E27FC236}">
                <a16:creationId xmlns="" xmlns:a16="http://schemas.microsoft.com/office/drawing/2014/main" id="{6912328F-1CF2-4D86-A87B-EF88A70A704B}"/>
              </a:ext>
            </a:extLst>
          </p:cNvPr>
          <p:cNvSpPr>
            <a:spLocks noGrp="1"/>
          </p:cNvSpPr>
          <p:nvPr>
            <p:ph type="title"/>
          </p:nvPr>
        </p:nvSpPr>
        <p:spPr>
          <a:xfrm>
            <a:off x="874220" y="552553"/>
            <a:ext cx="9404723" cy="1400530"/>
          </a:xfrm>
        </p:spPr>
        <p:txBody>
          <a:bodyPr/>
          <a:lstStyle/>
          <a:p>
            <a:r>
              <a:rPr lang="en-GB" dirty="0">
                <a:solidFill>
                  <a:schemeClr val="bg1"/>
                </a:solidFill>
              </a:rPr>
              <a:t>The Foreign Wave: 1945 - 1970</a:t>
            </a:r>
          </a:p>
        </p:txBody>
      </p:sp>
      <p:sp>
        <p:nvSpPr>
          <p:cNvPr id="3" name="Content Placeholder 2">
            <a:extLst>
              <a:ext uri="{FF2B5EF4-FFF2-40B4-BE49-F238E27FC236}">
                <a16:creationId xmlns="" xmlns:a16="http://schemas.microsoft.com/office/drawing/2014/main" id="{27B562A4-BBF2-41C1-A59C-28D3829FEA26}"/>
              </a:ext>
            </a:extLst>
          </p:cNvPr>
          <p:cNvSpPr>
            <a:spLocks noGrp="1"/>
          </p:cNvSpPr>
          <p:nvPr>
            <p:ph idx="1"/>
          </p:nvPr>
        </p:nvSpPr>
        <p:spPr/>
        <p:txBody>
          <a:bodyPr/>
          <a:lstStyle/>
          <a:p>
            <a:r>
              <a:rPr lang="en-GB" dirty="0"/>
              <a:t>Film protection laws</a:t>
            </a:r>
          </a:p>
          <a:p>
            <a:r>
              <a:rPr lang="en-GB" dirty="0"/>
              <a:t>Cultural Significance</a:t>
            </a:r>
          </a:p>
          <a:p>
            <a:r>
              <a:rPr lang="en-GB" dirty="0"/>
              <a:t>Andre </a:t>
            </a:r>
            <a:r>
              <a:rPr lang="en-GB" dirty="0" err="1"/>
              <a:t>Bazin</a:t>
            </a:r>
            <a:r>
              <a:rPr lang="en-GB" dirty="0"/>
              <a:t> – Auteur Theory </a:t>
            </a:r>
          </a:p>
          <a:p>
            <a:r>
              <a:rPr lang="en-GB" dirty="0"/>
              <a:t>Japanese Cinema</a:t>
            </a:r>
          </a:p>
        </p:txBody>
      </p:sp>
    </p:spTree>
    <p:extLst>
      <p:ext uri="{BB962C8B-B14F-4D97-AF65-F5344CB8AC3E}">
        <p14:creationId xmlns:p14="http://schemas.microsoft.com/office/powerpoint/2010/main" val="3403052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12B9E52D-514F-42D6-8368-24B55D9F99B4}"/>
              </a:ext>
            </a:extLst>
          </p:cNvPr>
          <p:cNvPicPr>
            <a:picLocks noChangeAspect="1"/>
          </p:cNvPicPr>
          <p:nvPr/>
        </p:nvPicPr>
        <p:blipFill>
          <a:blip r:embed="rId2"/>
          <a:stretch>
            <a:fillRect/>
          </a:stretch>
        </p:blipFill>
        <p:spPr>
          <a:xfrm>
            <a:off x="293562" y="140124"/>
            <a:ext cx="9492295" cy="1713124"/>
          </a:xfrm>
          <a:prstGeom prst="rect">
            <a:avLst/>
          </a:prstGeom>
        </p:spPr>
      </p:pic>
      <p:sp>
        <p:nvSpPr>
          <p:cNvPr id="2" name="Title 1">
            <a:extLst>
              <a:ext uri="{FF2B5EF4-FFF2-40B4-BE49-F238E27FC236}">
                <a16:creationId xmlns="" xmlns:a16="http://schemas.microsoft.com/office/drawing/2014/main" id="{D8412210-F1F5-4E79-BE71-46C6347E8E2F}"/>
              </a:ext>
            </a:extLst>
          </p:cNvPr>
          <p:cNvSpPr>
            <a:spLocks noGrp="1"/>
          </p:cNvSpPr>
          <p:nvPr>
            <p:ph type="title"/>
          </p:nvPr>
        </p:nvSpPr>
        <p:spPr>
          <a:xfrm>
            <a:off x="646111" y="610373"/>
            <a:ext cx="9404723" cy="1400530"/>
          </a:xfrm>
        </p:spPr>
        <p:txBody>
          <a:bodyPr/>
          <a:lstStyle/>
          <a:p>
            <a:r>
              <a:rPr lang="en-GB" dirty="0">
                <a:solidFill>
                  <a:schemeClr val="bg1"/>
                </a:solidFill>
              </a:rPr>
              <a:t>Pre Classical Cinema: 1888 -1915</a:t>
            </a:r>
          </a:p>
        </p:txBody>
      </p:sp>
      <p:sp>
        <p:nvSpPr>
          <p:cNvPr id="3" name="Content Placeholder 2">
            <a:extLst>
              <a:ext uri="{FF2B5EF4-FFF2-40B4-BE49-F238E27FC236}">
                <a16:creationId xmlns="" xmlns:a16="http://schemas.microsoft.com/office/drawing/2014/main" id="{9A2D5DE7-3301-46AB-BC6B-32DDB682D9DC}"/>
              </a:ext>
            </a:extLst>
          </p:cNvPr>
          <p:cNvSpPr>
            <a:spLocks noGrp="1"/>
          </p:cNvSpPr>
          <p:nvPr>
            <p:ph idx="1"/>
          </p:nvPr>
        </p:nvSpPr>
        <p:spPr>
          <a:xfrm>
            <a:off x="1104293" y="2510118"/>
            <a:ext cx="8946541" cy="3260061"/>
          </a:xfrm>
        </p:spPr>
        <p:txBody>
          <a:bodyPr/>
          <a:lstStyle/>
          <a:p>
            <a:r>
              <a:rPr lang="en-GB" dirty="0"/>
              <a:t>Thomas Edison Invents Kinetograph/ Kinetoscope</a:t>
            </a:r>
          </a:p>
          <a:p>
            <a:r>
              <a:rPr lang="en-GB" dirty="0"/>
              <a:t>Lumiere Bros </a:t>
            </a:r>
          </a:p>
          <a:p>
            <a:r>
              <a:rPr lang="en-GB" dirty="0"/>
              <a:t>Georges </a:t>
            </a:r>
            <a:r>
              <a:rPr lang="en-GB" dirty="0" err="1"/>
              <a:t>Melies</a:t>
            </a:r>
            <a:r>
              <a:rPr lang="en-GB" dirty="0"/>
              <a:t> – A Trip to the Moon (1902)</a:t>
            </a:r>
          </a:p>
          <a:p>
            <a:r>
              <a:rPr lang="en-GB" dirty="0"/>
              <a:t>D.W Griffiths – Birth of a Nation (1915)</a:t>
            </a:r>
          </a:p>
          <a:p>
            <a:endParaRPr lang="en-GB" dirty="0"/>
          </a:p>
        </p:txBody>
      </p:sp>
    </p:spTree>
    <p:extLst>
      <p:ext uri="{BB962C8B-B14F-4D97-AF65-F5344CB8AC3E}">
        <p14:creationId xmlns:p14="http://schemas.microsoft.com/office/powerpoint/2010/main" val="3985780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00530"/>
          </a:xfrm>
        </p:spPr>
        <p:txBody>
          <a:bodyPr/>
          <a:lstStyle/>
          <a:p>
            <a:r>
              <a:rPr lang="en-US"/>
              <a:t>Film Protection laws</a:t>
            </a:r>
            <a:endParaRPr lang="en-US" dirty="0"/>
          </a:p>
        </p:txBody>
      </p:sp>
      <p:sp>
        <p:nvSpPr>
          <p:cNvPr id="3" name="Content Placeholder 2"/>
          <p:cNvSpPr>
            <a:spLocks noGrp="1"/>
          </p:cNvSpPr>
          <p:nvPr>
            <p:ph sz="half" idx="1"/>
          </p:nvPr>
        </p:nvSpPr>
        <p:spPr>
          <a:xfrm>
            <a:off x="1103312" y="2060575"/>
            <a:ext cx="4396339" cy="4195763"/>
          </a:xfrm>
        </p:spPr>
        <p:txBody>
          <a:bodyPr/>
          <a:lstStyle/>
          <a:p>
            <a:r>
              <a:rPr lang="en-US" dirty="0"/>
              <a:t>Europe implemented film </a:t>
            </a:r>
            <a:r>
              <a:rPr lang="en-US"/>
              <a:t>protection programmes. </a:t>
            </a:r>
            <a:r>
              <a:rPr lang="en-US" dirty="0"/>
              <a:t>This was done for economic reasons, however it can also be seen as a response to American influence.</a:t>
            </a:r>
          </a:p>
          <a:p>
            <a:r>
              <a:rPr lang="en-US"/>
              <a:t> After WWII, America’s presence could be felt all across Europe. There was a lot of anti-American sentiment, fearing America was trying to </a:t>
            </a:r>
            <a:r>
              <a:rPr lang="en-GB"/>
              <a:t>colonise</a:t>
            </a:r>
            <a:r>
              <a:rPr lang="en-US"/>
              <a:t> Europe.   </a:t>
            </a:r>
            <a:endParaRPr lang="en-GB"/>
          </a:p>
        </p:txBody>
      </p:sp>
    </p:spTree>
    <p:extLst>
      <p:ext uri="{BB962C8B-B14F-4D97-AF65-F5344CB8AC3E}">
        <p14:creationId xmlns:p14="http://schemas.microsoft.com/office/powerpoint/2010/main" val="846981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DF19BAF3-7E20-4B9D-B544-BABAEEA1FA7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4" cstate="screen">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12" name="Picture 11">
            <a:extLst>
              <a:ext uri="{FF2B5EF4-FFF2-40B4-BE49-F238E27FC236}">
                <a16:creationId xmlns="" xmlns:a16="http://schemas.microsoft.com/office/drawing/2014/main" id="{950648F4-ABCD-4DF0-8641-76CFB235472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5" cstate="screen">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4" name="Oval 13">
            <a:extLst>
              <a:ext uri="{FF2B5EF4-FFF2-40B4-BE49-F238E27FC236}">
                <a16:creationId xmlns="" xmlns:a16="http://schemas.microsoft.com/office/drawing/2014/main" id="{989BE678-777B-482A-A616-FEDC47B162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 xmlns:a16="http://schemas.microsoft.com/office/drawing/2014/main" id="{CF1EB4BD-9C7E-4AA3-9681-C7EB0DA6250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6" cstate="screen">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8" name="Picture 17">
            <a:extLst>
              <a:ext uri="{FF2B5EF4-FFF2-40B4-BE49-F238E27FC236}">
                <a16:creationId xmlns="" xmlns:a16="http://schemas.microsoft.com/office/drawing/2014/main" id="{94AAE3AA-3759-4D28-B0EF-575F25A514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7" cstate="screen">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20" name="Rectangle 19">
            <a:extLst>
              <a:ext uri="{FF2B5EF4-FFF2-40B4-BE49-F238E27FC236}">
                <a16:creationId xmlns="" xmlns:a16="http://schemas.microsoft.com/office/drawing/2014/main" id="{D28BE0C3-2102-4820-B88B-A448B1840D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50668" y="629266"/>
            <a:ext cx="6249784" cy="1641986"/>
          </a:xfrm>
        </p:spPr>
        <p:txBody>
          <a:bodyPr vert="horz" lIns="91440" tIns="45720" rIns="91440" bIns="45720" rtlCol="0" anchor="t">
            <a:normAutofit/>
          </a:bodyPr>
          <a:lstStyle/>
          <a:p>
            <a:r>
              <a:rPr lang="en-US" dirty="0"/>
              <a:t>Cultural Significance </a:t>
            </a:r>
          </a:p>
        </p:txBody>
      </p:sp>
      <p:sp>
        <p:nvSpPr>
          <p:cNvPr id="22" name="Rectangle 21">
            <a:extLst>
              <a:ext uri="{FF2B5EF4-FFF2-40B4-BE49-F238E27FC236}">
                <a16:creationId xmlns="" xmlns:a16="http://schemas.microsoft.com/office/drawing/2014/main" id="{4554089D-779D-46F6-81CB-EA9C126939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Content Placeholder 4">
            <a:extLst>
              <a:ext uri="{FF2B5EF4-FFF2-40B4-BE49-F238E27FC236}">
                <a16:creationId xmlns="" xmlns:a16="http://schemas.microsoft.com/office/drawing/2014/main" id="{23182AF5-4299-49CA-8029-D33511E185E7}"/>
              </a:ext>
            </a:extLst>
          </p:cNvPr>
          <p:cNvPicPr>
            <a:picLocks noGrp="1" noChangeAspect="1"/>
          </p:cNvPicPr>
          <p:nvPr>
            <p:ph sz="half" idx="2"/>
          </p:nvPr>
        </p:nvPicPr>
        <p:blipFill rotWithShape="1">
          <a:blip r:embed="rId8" cstate="screen">
            <a:extLst>
              <a:ext uri="{28A0092B-C50C-407E-A947-70E740481C1C}">
                <a14:useLocalDpi xmlns:a14="http://schemas.microsoft.com/office/drawing/2010/main"/>
              </a:ext>
            </a:extLst>
          </a:blip>
          <a:srcRect/>
          <a:stretch/>
        </p:blipFill>
        <p:spPr>
          <a:xfrm>
            <a:off x="7548152" y="10"/>
            <a:ext cx="4646658" cy="6857990"/>
          </a:xfrm>
          <a:prstGeom prst="rect">
            <a:avLst/>
          </a:prstGeom>
        </p:spPr>
      </p:pic>
      <p:sp>
        <p:nvSpPr>
          <p:cNvPr id="3" name="Content Placeholder 2"/>
          <p:cNvSpPr>
            <a:spLocks noGrp="1"/>
          </p:cNvSpPr>
          <p:nvPr>
            <p:ph sz="half" idx="1"/>
          </p:nvPr>
        </p:nvSpPr>
        <p:spPr>
          <a:xfrm>
            <a:off x="650668" y="2438400"/>
            <a:ext cx="6249784" cy="3809999"/>
          </a:xfrm>
        </p:spPr>
        <p:txBody>
          <a:bodyPr vert="horz" lIns="91440" tIns="45720" rIns="91440" bIns="45720" rtlCol="0">
            <a:normAutofit/>
          </a:bodyPr>
          <a:lstStyle/>
          <a:p>
            <a:r>
              <a:rPr lang="en-US" dirty="0"/>
              <a:t>There was an increased focus on cinema as a form of art. </a:t>
            </a:r>
          </a:p>
          <a:p>
            <a:r>
              <a:rPr lang="en-US" dirty="0"/>
              <a:t>It was also seen as a chance of national expression. </a:t>
            </a:r>
          </a:p>
          <a:p>
            <a:r>
              <a:rPr lang="en-US" dirty="0"/>
              <a:t>Television hadn’t had the same impact in Europe as he had in America. Cinema was still the primary form of entertainment. </a:t>
            </a:r>
          </a:p>
        </p:txBody>
      </p:sp>
    </p:spTree>
    <p:extLst>
      <p:ext uri="{BB962C8B-B14F-4D97-AF65-F5344CB8AC3E}">
        <p14:creationId xmlns:p14="http://schemas.microsoft.com/office/powerpoint/2010/main" val="783832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94DDC893-E5EF-4CDE-B040-BA5B53AADD7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4" cstate="screen">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17" name="Picture 16">
            <a:extLst>
              <a:ext uri="{FF2B5EF4-FFF2-40B4-BE49-F238E27FC236}">
                <a16:creationId xmlns="" xmlns:a16="http://schemas.microsoft.com/office/drawing/2014/main" id="{85F1A06D-D369-4974-8208-56120C5E7A9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5" cstate="screen">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9" name="Oval 18">
            <a:extLst>
              <a:ext uri="{FF2B5EF4-FFF2-40B4-BE49-F238E27FC236}">
                <a16:creationId xmlns="" xmlns:a16="http://schemas.microsoft.com/office/drawing/2014/main" id="{DAD27A50-88D7-4E2A-8488-F2879768AF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 xmlns:a16="http://schemas.microsoft.com/office/drawing/2014/main" id="{A47C6ACD-2325-48C6-B9F3-C21563A05EA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6" cstate="screen">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23" name="Picture 22">
            <a:extLst>
              <a:ext uri="{FF2B5EF4-FFF2-40B4-BE49-F238E27FC236}">
                <a16:creationId xmlns="" xmlns:a16="http://schemas.microsoft.com/office/drawing/2014/main" id="{1081DF83-4F35-4560-87E6-0DE8AAAC33D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7" cstate="screen">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25" name="Rectangle 24">
            <a:extLst>
              <a:ext uri="{FF2B5EF4-FFF2-40B4-BE49-F238E27FC236}">
                <a16:creationId xmlns="" xmlns:a16="http://schemas.microsoft.com/office/drawing/2014/main" id="{7C704F0F-1CD8-4DC1-AEE9-2259582324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6111" y="609601"/>
            <a:ext cx="3325731" cy="1675975"/>
          </a:xfrm>
        </p:spPr>
        <p:txBody>
          <a:bodyPr vert="horz" lIns="91440" tIns="45720" rIns="91440" bIns="45720" rtlCol="0" anchor="t">
            <a:normAutofit/>
          </a:bodyPr>
          <a:lstStyle/>
          <a:p>
            <a:r>
              <a:rPr lang="en-US" dirty="0"/>
              <a:t>Andre </a:t>
            </a:r>
            <a:r>
              <a:rPr lang="en-US"/>
              <a:t>Bazin</a:t>
            </a:r>
            <a:endParaRPr lang="en-US" dirty="0"/>
          </a:p>
        </p:txBody>
      </p:sp>
      <p:pic>
        <p:nvPicPr>
          <p:cNvPr id="10" name="Picture 9">
            <a:extLst>
              <a:ext uri="{FF2B5EF4-FFF2-40B4-BE49-F238E27FC236}">
                <a16:creationId xmlns="" xmlns:a16="http://schemas.microsoft.com/office/drawing/2014/main" id="{CF1EB917-907B-49EC-BDF8-C4648057BCE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b="-1"/>
          <a:stretch/>
        </p:blipFill>
        <p:spPr>
          <a:xfrm>
            <a:off x="4613644" y="609368"/>
            <a:ext cx="3409037" cy="5638797"/>
          </a:xfrm>
          <a:prstGeom prst="rect">
            <a:avLst/>
          </a:prstGeom>
          <a:effectLst>
            <a:outerShdw blurRad="50800" dist="38100" dir="5400000" algn="t" rotWithShape="0">
              <a:prstClr val="black">
                <a:alpha val="43000"/>
              </a:prstClr>
            </a:outerShdw>
          </a:effectLst>
        </p:spPr>
      </p:pic>
      <p:sp>
        <p:nvSpPr>
          <p:cNvPr id="27" name="Rectangle 26">
            <a:extLst>
              <a:ext uri="{FF2B5EF4-FFF2-40B4-BE49-F238E27FC236}">
                <a16:creationId xmlns="" xmlns:a16="http://schemas.microsoft.com/office/drawing/2014/main" id="{B54E2689-26D4-44B0-9175-57BD88CF28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Content Placeholder 8">
            <a:extLst>
              <a:ext uri="{FF2B5EF4-FFF2-40B4-BE49-F238E27FC236}">
                <a16:creationId xmlns="" xmlns:a16="http://schemas.microsoft.com/office/drawing/2014/main" id="{EEB34F87-012D-4C6A-BCF7-88C26C534314}"/>
              </a:ext>
            </a:extLst>
          </p:cNvPr>
          <p:cNvPicPr>
            <a:picLocks noGrp="1" noChangeAspect="1"/>
          </p:cNvPicPr>
          <p:nvPr>
            <p:ph sz="half" idx="2"/>
          </p:nvPr>
        </p:nvPicPr>
        <p:blipFill rotWithShape="1">
          <a:blip r:embed="rId9" cstate="screen">
            <a:extLst>
              <a:ext uri="{28A0092B-C50C-407E-A947-70E740481C1C}">
                <a14:useLocalDpi xmlns:a14="http://schemas.microsoft.com/office/drawing/2010/main"/>
              </a:ext>
            </a:extLst>
          </a:blip>
          <a:srcRect l="4946" r="2400"/>
          <a:stretch/>
        </p:blipFill>
        <p:spPr>
          <a:xfrm>
            <a:off x="8135262" y="609601"/>
            <a:ext cx="3409037" cy="5638797"/>
          </a:xfrm>
          <a:prstGeom prst="rect">
            <a:avLst/>
          </a:prstGeom>
          <a:effectLst>
            <a:outerShdw blurRad="50800" dist="38100" dir="5400000" algn="t" rotWithShape="0">
              <a:prstClr val="black">
                <a:alpha val="43000"/>
              </a:prstClr>
            </a:outerShdw>
          </a:effectLst>
        </p:spPr>
      </p:pic>
      <p:sp>
        <p:nvSpPr>
          <p:cNvPr id="3" name="Content Placeholder 2"/>
          <p:cNvSpPr>
            <a:spLocks noGrp="1"/>
          </p:cNvSpPr>
          <p:nvPr>
            <p:ph sz="half" idx="1"/>
          </p:nvPr>
        </p:nvSpPr>
        <p:spPr>
          <a:xfrm>
            <a:off x="642176" y="2484544"/>
            <a:ext cx="3329666" cy="3763855"/>
          </a:xfrm>
        </p:spPr>
        <p:txBody>
          <a:bodyPr vert="horz" lIns="91440" tIns="45720" rIns="91440" bIns="45720" rtlCol="0">
            <a:normAutofit/>
          </a:bodyPr>
          <a:lstStyle/>
          <a:p>
            <a:pPr>
              <a:lnSpc>
                <a:spcPct val="90000"/>
              </a:lnSpc>
            </a:pPr>
            <a:r>
              <a:rPr lang="en-US" sz="1500"/>
              <a:t>French film theorist and critic. </a:t>
            </a:r>
          </a:p>
          <a:p>
            <a:pPr>
              <a:lnSpc>
                <a:spcPct val="90000"/>
              </a:lnSpc>
            </a:pPr>
            <a:r>
              <a:rPr lang="en-US" sz="1500"/>
              <a:t>Famous for his work entitled, “What is Cinema”? A 1967 publication of his articles discussing cinema.</a:t>
            </a:r>
          </a:p>
          <a:p>
            <a:pPr>
              <a:lnSpc>
                <a:spcPct val="90000"/>
              </a:lnSpc>
            </a:pPr>
            <a:r>
              <a:rPr lang="en-US" sz="1500"/>
              <a:t>Andre Bazin sought to present cinema as a form of art and a form of knowledge. </a:t>
            </a:r>
          </a:p>
          <a:p>
            <a:pPr>
              <a:lnSpc>
                <a:spcPct val="90000"/>
              </a:lnSpc>
            </a:pPr>
            <a:r>
              <a:rPr lang="en-US" sz="1500"/>
              <a:t>His perpetuated his theory of realism in film and that cinema could be something more than mere entertainment. </a:t>
            </a:r>
          </a:p>
        </p:txBody>
      </p:sp>
    </p:spTree>
    <p:extLst>
      <p:ext uri="{BB962C8B-B14F-4D97-AF65-F5344CB8AC3E}">
        <p14:creationId xmlns:p14="http://schemas.microsoft.com/office/powerpoint/2010/main" val="697970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Japanese Cinema</a:t>
            </a:r>
          </a:p>
        </p:txBody>
      </p:sp>
      <p:sp>
        <p:nvSpPr>
          <p:cNvPr id="3" name="Content Placeholder 2"/>
          <p:cNvSpPr>
            <a:spLocks noGrp="1"/>
          </p:cNvSpPr>
          <p:nvPr>
            <p:ph sz="half" idx="1"/>
          </p:nvPr>
        </p:nvSpPr>
        <p:spPr/>
        <p:txBody>
          <a:bodyPr>
            <a:normAutofit lnSpcReduction="10000"/>
          </a:bodyPr>
          <a:lstStyle/>
          <a:p>
            <a:r>
              <a:rPr lang="en-US" dirty="0"/>
              <a:t>In the 1950’s Japanese cinema flourished. </a:t>
            </a:r>
          </a:p>
          <a:p>
            <a:r>
              <a:rPr lang="en-US" dirty="0"/>
              <a:t>The film that sparked this rise is Akira Kurosawa’s , Rashomon. This film helped bring Japanese cinema to a wider audience.</a:t>
            </a:r>
          </a:p>
          <a:p>
            <a:r>
              <a:rPr lang="en-US" dirty="0"/>
              <a:t>It would Kurosawa again who would grab attention from Western filmmakers and audiences with his magnum opus, Seven Samurai. A film held as one of the best ever made. It’s influence cannot be understated spawning remakes and adaptions from Kurosawa’s core story. </a:t>
            </a:r>
          </a:p>
        </p:txBody>
      </p:sp>
      <p:pic>
        <p:nvPicPr>
          <p:cNvPr id="5" name="Content Placeholder 4">
            <a:extLst>
              <a:ext uri="{FF2B5EF4-FFF2-40B4-BE49-F238E27FC236}">
                <a16:creationId xmlns="" xmlns:a16="http://schemas.microsoft.com/office/drawing/2014/main" id="{4E6C90EE-76E9-4A98-86CE-86D5D0642299}"/>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654675" y="1648297"/>
            <a:ext cx="5463232" cy="4195762"/>
          </a:xfrm>
          <a:prstGeom prst="rect">
            <a:avLst/>
          </a:prstGeom>
        </p:spPr>
      </p:pic>
    </p:spTree>
    <p:extLst>
      <p:ext uri="{BB962C8B-B14F-4D97-AF65-F5344CB8AC3E}">
        <p14:creationId xmlns:p14="http://schemas.microsoft.com/office/powerpoint/2010/main" val="1588727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DF79843-48E6-45D3-A14D-375AD7780975}"/>
              </a:ext>
            </a:extLst>
          </p:cNvPr>
          <p:cNvPicPr>
            <a:picLocks noChangeAspect="1"/>
          </p:cNvPicPr>
          <p:nvPr/>
        </p:nvPicPr>
        <p:blipFill>
          <a:blip r:embed="rId2"/>
          <a:stretch>
            <a:fillRect/>
          </a:stretch>
        </p:blipFill>
        <p:spPr>
          <a:xfrm>
            <a:off x="309328" y="310056"/>
            <a:ext cx="9492295" cy="1713124"/>
          </a:xfrm>
          <a:prstGeom prst="rect">
            <a:avLst/>
          </a:prstGeom>
        </p:spPr>
      </p:pic>
      <p:sp>
        <p:nvSpPr>
          <p:cNvPr id="2" name="Title 1">
            <a:extLst>
              <a:ext uri="{FF2B5EF4-FFF2-40B4-BE49-F238E27FC236}">
                <a16:creationId xmlns="" xmlns:a16="http://schemas.microsoft.com/office/drawing/2014/main" id="{8093BC9E-9387-4B79-8804-9C48B28F6EA2}"/>
              </a:ext>
            </a:extLst>
          </p:cNvPr>
          <p:cNvSpPr>
            <a:spLocks noGrp="1"/>
          </p:cNvSpPr>
          <p:nvPr>
            <p:ph type="title"/>
          </p:nvPr>
        </p:nvSpPr>
        <p:spPr>
          <a:xfrm>
            <a:off x="646111" y="702326"/>
            <a:ext cx="9404723" cy="1400530"/>
          </a:xfrm>
        </p:spPr>
        <p:txBody>
          <a:bodyPr/>
          <a:lstStyle/>
          <a:p>
            <a:r>
              <a:rPr lang="en-GB" dirty="0">
                <a:solidFill>
                  <a:schemeClr val="bg1"/>
                </a:solidFill>
              </a:rPr>
              <a:t>New Hollywood: 1960 - 1985</a:t>
            </a:r>
          </a:p>
        </p:txBody>
      </p:sp>
      <p:sp>
        <p:nvSpPr>
          <p:cNvPr id="3" name="Content Placeholder 2">
            <a:extLst>
              <a:ext uri="{FF2B5EF4-FFF2-40B4-BE49-F238E27FC236}">
                <a16:creationId xmlns="" xmlns:a16="http://schemas.microsoft.com/office/drawing/2014/main" id="{5E44C3F7-2366-4C3E-B823-402E514D5223}"/>
              </a:ext>
            </a:extLst>
          </p:cNvPr>
          <p:cNvSpPr>
            <a:spLocks noGrp="1"/>
          </p:cNvSpPr>
          <p:nvPr>
            <p:ph idx="1"/>
          </p:nvPr>
        </p:nvSpPr>
        <p:spPr>
          <a:xfrm>
            <a:off x="1104293" y="2352463"/>
            <a:ext cx="8946541" cy="4195481"/>
          </a:xfrm>
        </p:spPr>
        <p:txBody>
          <a:bodyPr/>
          <a:lstStyle/>
          <a:p>
            <a:r>
              <a:rPr lang="en-GB" dirty="0"/>
              <a:t>Film school brats</a:t>
            </a:r>
          </a:p>
          <a:p>
            <a:r>
              <a:rPr lang="en-GB" dirty="0"/>
              <a:t>Birth of Blockbuster</a:t>
            </a:r>
          </a:p>
          <a:p>
            <a:r>
              <a:rPr lang="en-GB" dirty="0"/>
              <a:t>Television boom</a:t>
            </a:r>
          </a:p>
          <a:p>
            <a:r>
              <a:rPr lang="en-GB" dirty="0"/>
              <a:t>Relaxed Censorship </a:t>
            </a:r>
          </a:p>
        </p:txBody>
      </p:sp>
    </p:spTree>
    <p:extLst>
      <p:ext uri="{BB962C8B-B14F-4D97-AF65-F5344CB8AC3E}">
        <p14:creationId xmlns:p14="http://schemas.microsoft.com/office/powerpoint/2010/main" val="248378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56D4D9-CC85-4CA4-BB31-AC10002D5322}"/>
              </a:ext>
            </a:extLst>
          </p:cNvPr>
          <p:cNvSpPr>
            <a:spLocks noGrp="1"/>
          </p:cNvSpPr>
          <p:nvPr>
            <p:ph type="title"/>
          </p:nvPr>
        </p:nvSpPr>
        <p:spPr/>
        <p:txBody>
          <a:bodyPr/>
          <a:lstStyle/>
          <a:p>
            <a:r>
              <a:rPr lang="en-GB" dirty="0"/>
              <a:t>Film School Brats</a:t>
            </a:r>
          </a:p>
        </p:txBody>
      </p:sp>
      <p:sp>
        <p:nvSpPr>
          <p:cNvPr id="3" name="Content Placeholder 2">
            <a:extLst>
              <a:ext uri="{FF2B5EF4-FFF2-40B4-BE49-F238E27FC236}">
                <a16:creationId xmlns="" xmlns:a16="http://schemas.microsoft.com/office/drawing/2014/main" id="{411B220E-10F7-42FE-AE8A-C52F01FD7A07}"/>
              </a:ext>
            </a:extLst>
          </p:cNvPr>
          <p:cNvSpPr>
            <a:spLocks noGrp="1"/>
          </p:cNvSpPr>
          <p:nvPr>
            <p:ph sz="half" idx="1"/>
          </p:nvPr>
        </p:nvSpPr>
        <p:spPr/>
        <p:txBody>
          <a:bodyPr/>
          <a:lstStyle/>
          <a:p>
            <a:r>
              <a:rPr lang="en-GB" dirty="0"/>
              <a:t>This refers to the group of up and coming movie directors who learned their craft through film school and influences from films both domestic and foreign. </a:t>
            </a:r>
          </a:p>
          <a:p>
            <a:r>
              <a:rPr lang="en-GB" dirty="0"/>
              <a:t>Famous examples include Francis Ford </a:t>
            </a:r>
            <a:r>
              <a:rPr lang="en-GB" dirty="0" err="1"/>
              <a:t>Coppala</a:t>
            </a:r>
            <a:r>
              <a:rPr lang="en-GB" dirty="0"/>
              <a:t>, George Lucas and Steven Spielberg. </a:t>
            </a:r>
          </a:p>
          <a:p>
            <a:r>
              <a:rPr lang="en-GB" dirty="0"/>
              <a:t>Lucas and Spielberg in particular would go on to influence the world of cinema with the era of the blockbuster. </a:t>
            </a:r>
          </a:p>
        </p:txBody>
      </p:sp>
      <p:pic>
        <p:nvPicPr>
          <p:cNvPr id="5" name="Content Placeholder 4">
            <a:extLst>
              <a:ext uri="{FF2B5EF4-FFF2-40B4-BE49-F238E27FC236}">
                <a16:creationId xmlns="" xmlns:a16="http://schemas.microsoft.com/office/drawing/2014/main" id="{328EA9AB-1C7E-4724-9E5B-03DD8C5E8AAF}"/>
              </a:ext>
            </a:extLst>
          </p:cNvPr>
          <p:cNvPicPr>
            <a:picLocks noGrp="1" noChangeAspect="1"/>
          </p:cNvPicPr>
          <p:nvPr>
            <p:ph sz="half" idx="2"/>
          </p:nvPr>
        </p:nvPicPr>
        <p:blipFill>
          <a:blip r:embed="rId3"/>
          <a:stretch>
            <a:fillRect/>
          </a:stretch>
        </p:blipFill>
        <p:spPr>
          <a:xfrm>
            <a:off x="5654674" y="2060576"/>
            <a:ext cx="5461915" cy="3506548"/>
          </a:xfrm>
          <a:prstGeom prst="rect">
            <a:avLst/>
          </a:prstGeom>
        </p:spPr>
      </p:pic>
    </p:spTree>
    <p:extLst>
      <p:ext uri="{BB962C8B-B14F-4D97-AF65-F5344CB8AC3E}">
        <p14:creationId xmlns:p14="http://schemas.microsoft.com/office/powerpoint/2010/main" val="4061117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 xmlns:a16="http://schemas.microsoft.com/office/drawing/2014/main" id="{94DDC893-E5EF-4CDE-B040-BA5B53AADD7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4" cstate="screen">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30" name="Picture 29">
            <a:extLst>
              <a:ext uri="{FF2B5EF4-FFF2-40B4-BE49-F238E27FC236}">
                <a16:creationId xmlns="" xmlns:a16="http://schemas.microsoft.com/office/drawing/2014/main" id="{85F1A06D-D369-4974-8208-56120C5E7A9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5" cstate="screen">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32" name="Oval 31">
            <a:extLst>
              <a:ext uri="{FF2B5EF4-FFF2-40B4-BE49-F238E27FC236}">
                <a16:creationId xmlns="" xmlns:a16="http://schemas.microsoft.com/office/drawing/2014/main" id="{DAD27A50-88D7-4E2A-8488-F2879768AF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4" name="Picture 33">
            <a:extLst>
              <a:ext uri="{FF2B5EF4-FFF2-40B4-BE49-F238E27FC236}">
                <a16:creationId xmlns="" xmlns:a16="http://schemas.microsoft.com/office/drawing/2014/main" id="{A47C6ACD-2325-48C6-B9F3-C21563A05EA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6" cstate="screen">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36" name="Picture 35">
            <a:extLst>
              <a:ext uri="{FF2B5EF4-FFF2-40B4-BE49-F238E27FC236}">
                <a16:creationId xmlns="" xmlns:a16="http://schemas.microsoft.com/office/drawing/2014/main" id="{1081DF83-4F35-4560-87E6-0DE8AAAC33D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7" cstate="screen">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38" name="Rectangle 37">
            <a:extLst>
              <a:ext uri="{FF2B5EF4-FFF2-40B4-BE49-F238E27FC236}">
                <a16:creationId xmlns="" xmlns:a16="http://schemas.microsoft.com/office/drawing/2014/main" id="{7C704F0F-1CD8-4DC1-AEE9-2259582324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8A1442BA-16B4-44E6-AB63-14A97CA4C34D}"/>
              </a:ext>
            </a:extLst>
          </p:cNvPr>
          <p:cNvSpPr>
            <a:spLocks noGrp="1"/>
          </p:cNvSpPr>
          <p:nvPr>
            <p:ph type="title"/>
          </p:nvPr>
        </p:nvSpPr>
        <p:spPr>
          <a:xfrm>
            <a:off x="646111" y="609601"/>
            <a:ext cx="3325731" cy="1675975"/>
          </a:xfrm>
        </p:spPr>
        <p:txBody>
          <a:bodyPr vert="horz" lIns="91440" tIns="45720" rIns="91440" bIns="45720" rtlCol="0" anchor="t">
            <a:normAutofit/>
          </a:bodyPr>
          <a:lstStyle/>
          <a:p>
            <a:r>
              <a:rPr lang="en-US"/>
              <a:t>Birth of the Blockbuster</a:t>
            </a:r>
          </a:p>
        </p:txBody>
      </p:sp>
      <p:pic>
        <p:nvPicPr>
          <p:cNvPr id="6" name="Picture 5">
            <a:extLst>
              <a:ext uri="{FF2B5EF4-FFF2-40B4-BE49-F238E27FC236}">
                <a16:creationId xmlns="" xmlns:a16="http://schemas.microsoft.com/office/drawing/2014/main" id="{D8B52FE8-07D4-43DE-BF77-D29292F27ED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359702" y="1427115"/>
            <a:ext cx="2914653" cy="4821050"/>
          </a:xfrm>
          <a:prstGeom prst="rect">
            <a:avLst/>
          </a:prstGeom>
          <a:effectLst>
            <a:outerShdw blurRad="50800" dist="38100" dir="5400000" algn="t" rotWithShape="0">
              <a:prstClr val="black">
                <a:alpha val="43000"/>
              </a:prstClr>
            </a:outerShdw>
          </a:effectLst>
        </p:spPr>
      </p:pic>
      <p:sp>
        <p:nvSpPr>
          <p:cNvPr id="40" name="Rectangle 39">
            <a:extLst>
              <a:ext uri="{FF2B5EF4-FFF2-40B4-BE49-F238E27FC236}">
                <a16:creationId xmlns="" xmlns:a16="http://schemas.microsoft.com/office/drawing/2014/main" id="{B54E2689-26D4-44B0-9175-57BD88CF28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8" name="Picture 7">
            <a:extLst>
              <a:ext uri="{FF2B5EF4-FFF2-40B4-BE49-F238E27FC236}">
                <a16:creationId xmlns="" xmlns:a16="http://schemas.microsoft.com/office/drawing/2014/main" id="{B5AC81C1-4C4B-42B8-BC72-CCE114F24CA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4602" r="4826"/>
          <a:stretch/>
        </p:blipFill>
        <p:spPr>
          <a:xfrm>
            <a:off x="8500978" y="1427115"/>
            <a:ext cx="2914794" cy="4821283"/>
          </a:xfrm>
          <a:prstGeom prst="rect">
            <a:avLst/>
          </a:prstGeom>
          <a:effectLst>
            <a:outerShdw blurRad="50800" dist="38100" dir="5400000" algn="t" rotWithShape="0">
              <a:prstClr val="black">
                <a:alpha val="43000"/>
              </a:prstClr>
            </a:outerShdw>
          </a:effectLst>
        </p:spPr>
      </p:pic>
      <p:sp>
        <p:nvSpPr>
          <p:cNvPr id="3" name="Content Placeholder 2">
            <a:extLst>
              <a:ext uri="{FF2B5EF4-FFF2-40B4-BE49-F238E27FC236}">
                <a16:creationId xmlns="" xmlns:a16="http://schemas.microsoft.com/office/drawing/2014/main" id="{793ACCD2-9785-4B1F-9974-A79588C6546E}"/>
              </a:ext>
            </a:extLst>
          </p:cNvPr>
          <p:cNvSpPr>
            <a:spLocks noGrp="1"/>
          </p:cNvSpPr>
          <p:nvPr>
            <p:ph sz="half" idx="1"/>
          </p:nvPr>
        </p:nvSpPr>
        <p:spPr>
          <a:xfrm>
            <a:off x="642176" y="2285576"/>
            <a:ext cx="4037012" cy="3962823"/>
          </a:xfrm>
        </p:spPr>
        <p:txBody>
          <a:bodyPr vert="horz" lIns="91440" tIns="45720" rIns="91440" bIns="45720" rtlCol="0">
            <a:normAutofit/>
          </a:bodyPr>
          <a:lstStyle/>
          <a:p>
            <a:pPr>
              <a:lnSpc>
                <a:spcPct val="90000"/>
              </a:lnSpc>
            </a:pPr>
            <a:r>
              <a:rPr lang="en-US" sz="1300" dirty="0"/>
              <a:t>Many would credit the birth </a:t>
            </a:r>
            <a:r>
              <a:rPr lang="en-US" sz="1300" dirty="0" smtClean="0"/>
              <a:t>of </a:t>
            </a:r>
            <a:r>
              <a:rPr lang="en-US" sz="1300" dirty="0"/>
              <a:t>the blockbuster with Steven Spielberg’s classic film, ‘Jaws’ in 1975. Through heavy promotion and a nationwide release, Jaws saw huge financial success which spurred on studios to continue this trend. </a:t>
            </a:r>
          </a:p>
          <a:p>
            <a:pPr>
              <a:lnSpc>
                <a:spcPct val="90000"/>
              </a:lnSpc>
            </a:pPr>
            <a:r>
              <a:rPr lang="en-US" sz="1300" dirty="0"/>
              <a:t>Only a mere two years later, George Lucas presented his classic, ‘Star Wars’, like Jaws Star Wars was met with huge financial and critical success. George Lucas also </a:t>
            </a:r>
            <a:r>
              <a:rPr lang="en-US" sz="1300" dirty="0" smtClean="0"/>
              <a:t>popularized </a:t>
            </a:r>
            <a:r>
              <a:rPr lang="en-US" sz="1300" dirty="0"/>
              <a:t>the concept of film merchandise, through toys, collectibles games etc. </a:t>
            </a:r>
          </a:p>
          <a:p>
            <a:pPr>
              <a:lnSpc>
                <a:spcPct val="90000"/>
              </a:lnSpc>
            </a:pPr>
            <a:r>
              <a:rPr lang="en-US" sz="1300" dirty="0"/>
              <a:t>Blockbusters have now become a staple of film culture with large films being released during the summer to bring in large numbers to cinemas. </a:t>
            </a:r>
          </a:p>
          <a:p>
            <a:pPr>
              <a:lnSpc>
                <a:spcPct val="90000"/>
              </a:lnSpc>
            </a:pPr>
            <a:endParaRPr lang="en-US" sz="1100" dirty="0"/>
          </a:p>
        </p:txBody>
      </p:sp>
    </p:spTree>
    <p:extLst>
      <p:ext uri="{BB962C8B-B14F-4D97-AF65-F5344CB8AC3E}">
        <p14:creationId xmlns:p14="http://schemas.microsoft.com/office/powerpoint/2010/main" val="3866293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D4B47F-420A-4041-848C-8896668421CF}"/>
              </a:ext>
            </a:extLst>
          </p:cNvPr>
          <p:cNvSpPr>
            <a:spLocks noGrp="1"/>
          </p:cNvSpPr>
          <p:nvPr>
            <p:ph type="title"/>
          </p:nvPr>
        </p:nvSpPr>
        <p:spPr/>
        <p:txBody>
          <a:bodyPr/>
          <a:lstStyle/>
          <a:p>
            <a:r>
              <a:rPr lang="en-GB" dirty="0"/>
              <a:t>Television Boom</a:t>
            </a:r>
          </a:p>
        </p:txBody>
      </p:sp>
      <p:sp>
        <p:nvSpPr>
          <p:cNvPr id="3" name="Content Placeholder 2">
            <a:extLst>
              <a:ext uri="{FF2B5EF4-FFF2-40B4-BE49-F238E27FC236}">
                <a16:creationId xmlns="" xmlns:a16="http://schemas.microsoft.com/office/drawing/2014/main" id="{B0C3D37D-609B-4FAB-8F9D-FC16B059043F}"/>
              </a:ext>
            </a:extLst>
          </p:cNvPr>
          <p:cNvSpPr>
            <a:spLocks noGrp="1"/>
          </p:cNvSpPr>
          <p:nvPr>
            <p:ph sz="half" idx="1"/>
          </p:nvPr>
        </p:nvSpPr>
        <p:spPr/>
        <p:txBody>
          <a:bodyPr>
            <a:normAutofit lnSpcReduction="10000"/>
          </a:bodyPr>
          <a:lstStyle/>
          <a:p>
            <a:r>
              <a:rPr lang="en-GB" dirty="0"/>
              <a:t>During the 1960s television was becoming more common place and with the film industry going through a rough period financially, studios turned to television to produce tv films and series. </a:t>
            </a:r>
          </a:p>
          <a:p>
            <a:r>
              <a:rPr lang="en-GB" dirty="0"/>
              <a:t>The film industry was struggling, with a lot of its old directors retiring or passing away. Studio bound contract stars and directors were a thing of the past. </a:t>
            </a:r>
          </a:p>
          <a:p>
            <a:r>
              <a:rPr lang="en-GB" dirty="0"/>
              <a:t>Studios made several attempts to keep interest in film with studio tours and creating the famous Hollywood walk of fame. </a:t>
            </a:r>
          </a:p>
          <a:p>
            <a:endParaRPr lang="en-GB" dirty="0"/>
          </a:p>
        </p:txBody>
      </p:sp>
      <p:pic>
        <p:nvPicPr>
          <p:cNvPr id="5" name="Content Placeholder 4">
            <a:extLst>
              <a:ext uri="{FF2B5EF4-FFF2-40B4-BE49-F238E27FC236}">
                <a16:creationId xmlns="" xmlns:a16="http://schemas.microsoft.com/office/drawing/2014/main" id="{CFB898BA-B41E-4D60-82CA-30B43AD75B02}"/>
              </a:ext>
            </a:extLst>
          </p:cNvPr>
          <p:cNvPicPr>
            <a:picLocks noGrp="1" noChangeAspect="1"/>
          </p:cNvPicPr>
          <p:nvPr>
            <p:ph sz="half" idx="2"/>
          </p:nvPr>
        </p:nvPicPr>
        <p:blipFill>
          <a:blip r:embed="rId3"/>
          <a:stretch>
            <a:fillRect/>
          </a:stretch>
        </p:blipFill>
        <p:spPr>
          <a:xfrm>
            <a:off x="5654674" y="2019077"/>
            <a:ext cx="5128939" cy="3739463"/>
          </a:xfrm>
          <a:prstGeom prst="rect">
            <a:avLst/>
          </a:prstGeom>
        </p:spPr>
      </p:pic>
    </p:spTree>
    <p:extLst>
      <p:ext uri="{BB962C8B-B14F-4D97-AF65-F5344CB8AC3E}">
        <p14:creationId xmlns:p14="http://schemas.microsoft.com/office/powerpoint/2010/main" val="338469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B3DEA3-AC42-4762-AF96-262E64411F8F}"/>
              </a:ext>
            </a:extLst>
          </p:cNvPr>
          <p:cNvSpPr>
            <a:spLocks noGrp="1"/>
          </p:cNvSpPr>
          <p:nvPr>
            <p:ph type="title"/>
          </p:nvPr>
        </p:nvSpPr>
        <p:spPr/>
        <p:txBody>
          <a:bodyPr/>
          <a:lstStyle/>
          <a:p>
            <a:r>
              <a:rPr lang="en-GB" dirty="0"/>
              <a:t>Relaxed Censorship </a:t>
            </a:r>
          </a:p>
        </p:txBody>
      </p:sp>
      <p:sp>
        <p:nvSpPr>
          <p:cNvPr id="3" name="Content Placeholder 2">
            <a:extLst>
              <a:ext uri="{FF2B5EF4-FFF2-40B4-BE49-F238E27FC236}">
                <a16:creationId xmlns="" xmlns:a16="http://schemas.microsoft.com/office/drawing/2014/main" id="{994BD17F-0DBC-4424-8EBC-66F3D3ED1345}"/>
              </a:ext>
            </a:extLst>
          </p:cNvPr>
          <p:cNvSpPr>
            <a:spLocks noGrp="1"/>
          </p:cNvSpPr>
          <p:nvPr>
            <p:ph idx="1"/>
          </p:nvPr>
        </p:nvSpPr>
        <p:spPr>
          <a:xfrm>
            <a:off x="1103312" y="2052918"/>
            <a:ext cx="5723157" cy="4195481"/>
          </a:xfrm>
        </p:spPr>
        <p:txBody>
          <a:bodyPr/>
          <a:lstStyle/>
          <a:p>
            <a:r>
              <a:rPr lang="en-GB" dirty="0"/>
              <a:t>The 60s saw the censorship of film challenged. Hitchcock’s </a:t>
            </a:r>
            <a:r>
              <a:rPr lang="en-GB" dirty="0" smtClean="0"/>
              <a:t>Psycho </a:t>
            </a:r>
            <a:r>
              <a:rPr lang="en-GB" dirty="0"/>
              <a:t>saw to test these censors, with a peeping tom sequence, an onscreen flushing toilet and the violent murder of the main character.</a:t>
            </a:r>
          </a:p>
          <a:p>
            <a:r>
              <a:rPr lang="en-GB" dirty="0"/>
              <a:t>Many traditional movie genres, such as the western, gangster and horror displayed increased levels of violence and adult content. </a:t>
            </a:r>
          </a:p>
          <a:p>
            <a:r>
              <a:rPr lang="en-GB" dirty="0"/>
              <a:t>Famous examples include, The Graduate 1967, The Exorcist 1973, A Clockwork Orange 1971. </a:t>
            </a:r>
          </a:p>
        </p:txBody>
      </p:sp>
      <p:pic>
        <p:nvPicPr>
          <p:cNvPr id="4" name="Picture 3">
            <a:extLst>
              <a:ext uri="{FF2B5EF4-FFF2-40B4-BE49-F238E27FC236}">
                <a16:creationId xmlns="" xmlns:a16="http://schemas.microsoft.com/office/drawing/2014/main" id="{11747D1F-CCBE-40C9-9553-D476D8B965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20364" y="1445170"/>
            <a:ext cx="3368324" cy="4803229"/>
          </a:xfrm>
          <a:prstGeom prst="rect">
            <a:avLst/>
          </a:prstGeom>
        </p:spPr>
      </p:pic>
    </p:spTree>
    <p:extLst>
      <p:ext uri="{BB962C8B-B14F-4D97-AF65-F5344CB8AC3E}">
        <p14:creationId xmlns:p14="http://schemas.microsoft.com/office/powerpoint/2010/main" val="1897763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7B963E0-EBEB-4A4C-BE38-B0FD9B0FA19C}"/>
              </a:ext>
            </a:extLst>
          </p:cNvPr>
          <p:cNvPicPr>
            <a:picLocks noChangeAspect="1"/>
          </p:cNvPicPr>
          <p:nvPr/>
        </p:nvPicPr>
        <p:blipFill>
          <a:blip r:embed="rId2"/>
          <a:stretch>
            <a:fillRect/>
          </a:stretch>
        </p:blipFill>
        <p:spPr>
          <a:xfrm>
            <a:off x="419686" y="102476"/>
            <a:ext cx="9492295" cy="1713124"/>
          </a:xfrm>
          <a:prstGeom prst="rect">
            <a:avLst/>
          </a:prstGeom>
        </p:spPr>
      </p:pic>
      <p:sp>
        <p:nvSpPr>
          <p:cNvPr id="2" name="Title 1">
            <a:extLst>
              <a:ext uri="{FF2B5EF4-FFF2-40B4-BE49-F238E27FC236}">
                <a16:creationId xmlns="" xmlns:a16="http://schemas.microsoft.com/office/drawing/2014/main" id="{93D0A74D-FCC0-4D96-BD1F-50DC0725FA48}"/>
              </a:ext>
            </a:extLst>
          </p:cNvPr>
          <p:cNvSpPr>
            <a:spLocks noGrp="1"/>
          </p:cNvSpPr>
          <p:nvPr>
            <p:ph type="title"/>
          </p:nvPr>
        </p:nvSpPr>
        <p:spPr>
          <a:xfrm>
            <a:off x="645130" y="580635"/>
            <a:ext cx="9404723" cy="1400530"/>
          </a:xfrm>
        </p:spPr>
        <p:txBody>
          <a:bodyPr/>
          <a:lstStyle/>
          <a:p>
            <a:r>
              <a:rPr lang="en-GB" sz="3800" dirty="0">
                <a:solidFill>
                  <a:schemeClr val="bg1"/>
                </a:solidFill>
              </a:rPr>
              <a:t>Contemporary Cinema: 1995 - Present</a:t>
            </a:r>
          </a:p>
        </p:txBody>
      </p:sp>
      <p:sp>
        <p:nvSpPr>
          <p:cNvPr id="3" name="Content Placeholder 2">
            <a:extLst>
              <a:ext uri="{FF2B5EF4-FFF2-40B4-BE49-F238E27FC236}">
                <a16:creationId xmlns="" xmlns:a16="http://schemas.microsoft.com/office/drawing/2014/main" id="{46CFB5D1-4002-4258-A3D7-EB18C0976C64}"/>
              </a:ext>
            </a:extLst>
          </p:cNvPr>
          <p:cNvSpPr>
            <a:spLocks noGrp="1"/>
          </p:cNvSpPr>
          <p:nvPr>
            <p:ph idx="1"/>
          </p:nvPr>
        </p:nvSpPr>
        <p:spPr/>
        <p:txBody>
          <a:bodyPr/>
          <a:lstStyle/>
          <a:p>
            <a:r>
              <a:rPr lang="en-GB" dirty="0"/>
              <a:t>Company Monopolies</a:t>
            </a:r>
          </a:p>
          <a:p>
            <a:r>
              <a:rPr lang="en-GB" dirty="0"/>
              <a:t>Digital technology </a:t>
            </a:r>
          </a:p>
          <a:p>
            <a:r>
              <a:rPr lang="en-GB" dirty="0" smtClean="0"/>
              <a:t>3D</a:t>
            </a:r>
            <a:endParaRPr lang="en-GB" dirty="0"/>
          </a:p>
          <a:p>
            <a:r>
              <a:rPr lang="en-GB" dirty="0" smtClean="0"/>
              <a:t>Streaming Services</a:t>
            </a:r>
            <a:endParaRPr lang="en-GB" dirty="0"/>
          </a:p>
        </p:txBody>
      </p:sp>
    </p:spTree>
    <p:extLst>
      <p:ext uri="{BB962C8B-B14F-4D97-AF65-F5344CB8AC3E}">
        <p14:creationId xmlns:p14="http://schemas.microsoft.com/office/powerpoint/2010/main" val="125204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27" name="Picture 12">
            <a:extLst>
              <a:ext uri="{FF2B5EF4-FFF2-40B4-BE49-F238E27FC236}">
                <a16:creationId xmlns="" xmlns:a16="http://schemas.microsoft.com/office/drawing/2014/main" id="{94DDC893-E5EF-4CDE-B040-BA5B53AADD7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4" cstate="screen">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28" name="Picture 14">
            <a:extLst>
              <a:ext uri="{FF2B5EF4-FFF2-40B4-BE49-F238E27FC236}">
                <a16:creationId xmlns="" xmlns:a16="http://schemas.microsoft.com/office/drawing/2014/main" id="{85F1A06D-D369-4974-8208-56120C5E7A9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5" cstate="screen">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29" name="Oval 16">
            <a:extLst>
              <a:ext uri="{FF2B5EF4-FFF2-40B4-BE49-F238E27FC236}">
                <a16:creationId xmlns="" xmlns:a16="http://schemas.microsoft.com/office/drawing/2014/main" id="{DAD27A50-88D7-4E2A-8488-F2879768AF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0" name="Picture 18">
            <a:extLst>
              <a:ext uri="{FF2B5EF4-FFF2-40B4-BE49-F238E27FC236}">
                <a16:creationId xmlns="" xmlns:a16="http://schemas.microsoft.com/office/drawing/2014/main" id="{A47C6ACD-2325-48C6-B9F3-C21563A05EA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6" cstate="screen">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31" name="Picture 20">
            <a:extLst>
              <a:ext uri="{FF2B5EF4-FFF2-40B4-BE49-F238E27FC236}">
                <a16:creationId xmlns="" xmlns:a16="http://schemas.microsoft.com/office/drawing/2014/main" id="{1081DF83-4F35-4560-87E6-0DE8AAAC33D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7" cstate="screen">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32" name="Rectangle 22">
            <a:extLst>
              <a:ext uri="{FF2B5EF4-FFF2-40B4-BE49-F238E27FC236}">
                <a16:creationId xmlns="" xmlns:a16="http://schemas.microsoft.com/office/drawing/2014/main" id="{7C704F0F-1CD8-4DC1-AEE9-2259582324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5A2C5EF9-691E-480A-B4C0-14CBCC66CC9C}"/>
              </a:ext>
            </a:extLst>
          </p:cNvPr>
          <p:cNvSpPr>
            <a:spLocks noGrp="1"/>
          </p:cNvSpPr>
          <p:nvPr>
            <p:ph type="title"/>
          </p:nvPr>
        </p:nvSpPr>
        <p:spPr>
          <a:xfrm>
            <a:off x="646111" y="609601"/>
            <a:ext cx="3325731" cy="1675975"/>
          </a:xfrm>
        </p:spPr>
        <p:txBody>
          <a:bodyPr vert="horz" lIns="91440" tIns="45720" rIns="91440" bIns="45720" rtlCol="0" anchor="t">
            <a:normAutofit/>
          </a:bodyPr>
          <a:lstStyle/>
          <a:p>
            <a:r>
              <a:rPr lang="en-US"/>
              <a:t>Thomas Edison</a:t>
            </a:r>
          </a:p>
        </p:txBody>
      </p:sp>
      <p:pic>
        <p:nvPicPr>
          <p:cNvPr id="8" name="Picture 7">
            <a:extLst>
              <a:ext uri="{FF2B5EF4-FFF2-40B4-BE49-F238E27FC236}">
                <a16:creationId xmlns="" xmlns:a16="http://schemas.microsoft.com/office/drawing/2014/main" id="{64103AC7-51FE-428B-9D19-0089DD362D0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613644" y="609368"/>
            <a:ext cx="3409037" cy="5638797"/>
          </a:xfrm>
          <a:prstGeom prst="rect">
            <a:avLst/>
          </a:prstGeom>
          <a:effectLst>
            <a:outerShdw blurRad="50800" dist="38100" dir="5400000" algn="t" rotWithShape="0">
              <a:prstClr val="black">
                <a:alpha val="43000"/>
              </a:prstClr>
            </a:outerShdw>
          </a:effectLst>
        </p:spPr>
      </p:pic>
      <p:pic>
        <p:nvPicPr>
          <p:cNvPr id="6" name="Content Placeholder 5">
            <a:extLst>
              <a:ext uri="{FF2B5EF4-FFF2-40B4-BE49-F238E27FC236}">
                <a16:creationId xmlns="" xmlns:a16="http://schemas.microsoft.com/office/drawing/2014/main" id="{79EF80B8-263A-45F9-B636-10A27FFF2D98}"/>
              </a:ext>
            </a:extLst>
          </p:cNvPr>
          <p:cNvPicPr>
            <a:picLocks noGrp="1" noChangeAspect="1"/>
          </p:cNvPicPr>
          <p:nvPr>
            <p:ph sz="half" idx="2"/>
          </p:nvPr>
        </p:nvPicPr>
        <p:blipFill rotWithShape="1">
          <a:blip r:embed="rId9" cstate="print">
            <a:extLst>
              <a:ext uri="{28A0092B-C50C-407E-A947-70E740481C1C}">
                <a14:useLocalDpi xmlns:a14="http://schemas.microsoft.com/office/drawing/2010/main"/>
              </a:ext>
            </a:extLst>
          </a:blip>
          <a:srcRect b="-1"/>
          <a:stretch/>
        </p:blipFill>
        <p:spPr>
          <a:xfrm>
            <a:off x="8135262" y="609601"/>
            <a:ext cx="3409037" cy="5638797"/>
          </a:xfrm>
          <a:prstGeom prst="rect">
            <a:avLst/>
          </a:prstGeom>
          <a:effectLst>
            <a:outerShdw blurRad="50800" dist="38100" dir="5400000" algn="t" rotWithShape="0">
              <a:prstClr val="black">
                <a:alpha val="43000"/>
              </a:prstClr>
            </a:outerShdw>
          </a:effectLst>
        </p:spPr>
      </p:pic>
      <p:sp>
        <p:nvSpPr>
          <p:cNvPr id="33" name="Rectangle 24">
            <a:extLst>
              <a:ext uri="{FF2B5EF4-FFF2-40B4-BE49-F238E27FC236}">
                <a16:creationId xmlns="" xmlns:a16="http://schemas.microsoft.com/office/drawing/2014/main" id="{B54E2689-26D4-44B0-9175-57BD88CF28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 xmlns:a16="http://schemas.microsoft.com/office/drawing/2014/main" id="{C2307AE3-74ED-44F2-950B-509A76E4FBC1}"/>
              </a:ext>
            </a:extLst>
          </p:cNvPr>
          <p:cNvSpPr>
            <a:spLocks noGrp="1"/>
          </p:cNvSpPr>
          <p:nvPr>
            <p:ph sz="half" idx="1"/>
          </p:nvPr>
        </p:nvSpPr>
        <p:spPr>
          <a:xfrm>
            <a:off x="642176" y="2484544"/>
            <a:ext cx="3329666" cy="3763855"/>
          </a:xfrm>
        </p:spPr>
        <p:txBody>
          <a:bodyPr vert="horz" lIns="91440" tIns="45720" rIns="91440" bIns="45720" rtlCol="0">
            <a:normAutofit/>
          </a:bodyPr>
          <a:lstStyle/>
          <a:p>
            <a:pPr>
              <a:lnSpc>
                <a:spcPct val="90000"/>
              </a:lnSpc>
            </a:pPr>
            <a:r>
              <a:rPr lang="en-US" sz="1500"/>
              <a:t>In 1888, there is the invention of the motion camera named the Kinetograph. It was designed by Thomas Edison and co. </a:t>
            </a:r>
          </a:p>
          <a:p>
            <a:pPr>
              <a:lnSpc>
                <a:spcPct val="90000"/>
              </a:lnSpc>
            </a:pPr>
            <a:r>
              <a:rPr lang="en-US" sz="1500"/>
              <a:t>They were also responsible for the kinetoscope, a peep hole motion picture viewer. </a:t>
            </a:r>
          </a:p>
          <a:p>
            <a:pPr>
              <a:lnSpc>
                <a:spcPct val="90000"/>
              </a:lnSpc>
            </a:pPr>
            <a:r>
              <a:rPr lang="en-US" sz="1500"/>
              <a:t>Edison and Co also would go on to produce films for public consumption, most of the early films would consist of live events taking place. </a:t>
            </a:r>
          </a:p>
        </p:txBody>
      </p:sp>
    </p:spTree>
    <p:extLst>
      <p:ext uri="{BB962C8B-B14F-4D97-AF65-F5344CB8AC3E}">
        <p14:creationId xmlns:p14="http://schemas.microsoft.com/office/powerpoint/2010/main" val="2548545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7F92A7-E3A9-4AC1-91E4-FC6F4B307C7A}"/>
              </a:ext>
            </a:extLst>
          </p:cNvPr>
          <p:cNvSpPr>
            <a:spLocks noGrp="1"/>
          </p:cNvSpPr>
          <p:nvPr>
            <p:ph type="title"/>
          </p:nvPr>
        </p:nvSpPr>
        <p:spPr/>
        <p:txBody>
          <a:bodyPr/>
          <a:lstStyle/>
          <a:p>
            <a:r>
              <a:rPr lang="en-GB" dirty="0"/>
              <a:t>Company Monopolies</a:t>
            </a:r>
          </a:p>
        </p:txBody>
      </p:sp>
      <p:sp>
        <p:nvSpPr>
          <p:cNvPr id="3" name="Content Placeholder 2">
            <a:extLst>
              <a:ext uri="{FF2B5EF4-FFF2-40B4-BE49-F238E27FC236}">
                <a16:creationId xmlns="" xmlns:a16="http://schemas.microsoft.com/office/drawing/2014/main" id="{B2C39509-77C6-4A6F-A6DC-6367BC754C31}"/>
              </a:ext>
            </a:extLst>
          </p:cNvPr>
          <p:cNvSpPr>
            <a:spLocks noGrp="1"/>
          </p:cNvSpPr>
          <p:nvPr>
            <p:ph sz="half" idx="1"/>
          </p:nvPr>
        </p:nvSpPr>
        <p:spPr/>
        <p:txBody>
          <a:bodyPr>
            <a:normAutofit fontScale="92500" lnSpcReduction="10000"/>
          </a:bodyPr>
          <a:lstStyle/>
          <a:p>
            <a:r>
              <a:rPr lang="en-GB" dirty="0"/>
              <a:t>In recent years different production companies have bought other companies forming small monopolies. </a:t>
            </a:r>
          </a:p>
          <a:p>
            <a:r>
              <a:rPr lang="en-GB" dirty="0"/>
              <a:t>The most substantial of these companies would be Walt Disney. Disney owns several production studios including, Pixar animation studios, Marvel Studios and Lucas Arts Ltd. In 2018 Disney also brokered a deal to purchase 20</a:t>
            </a:r>
            <a:r>
              <a:rPr lang="en-GB" baseline="30000" dirty="0"/>
              <a:t>th</a:t>
            </a:r>
            <a:r>
              <a:rPr lang="en-GB" dirty="0"/>
              <a:t> Century Fox. </a:t>
            </a:r>
          </a:p>
          <a:p>
            <a:r>
              <a:rPr lang="en-GB" dirty="0"/>
              <a:t>This has lead to some backlash with many feeling this level of control over such studios with little </a:t>
            </a:r>
            <a:r>
              <a:rPr lang="en-GB" dirty="0" smtClean="0"/>
              <a:t>competition will harm the industry. </a:t>
            </a:r>
            <a:endParaRPr lang="en-GB" dirty="0"/>
          </a:p>
        </p:txBody>
      </p:sp>
      <p:pic>
        <p:nvPicPr>
          <p:cNvPr id="5" name="Content Placeholder 4">
            <a:extLst>
              <a:ext uri="{FF2B5EF4-FFF2-40B4-BE49-F238E27FC236}">
                <a16:creationId xmlns="" xmlns:a16="http://schemas.microsoft.com/office/drawing/2014/main" id="{4B035C99-7C38-4508-9541-A033D257696A}"/>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654675" y="2060575"/>
            <a:ext cx="5923228" cy="3331815"/>
          </a:xfrm>
          <a:prstGeom prst="rect">
            <a:avLst/>
          </a:prstGeom>
        </p:spPr>
      </p:pic>
    </p:spTree>
    <p:extLst>
      <p:ext uri="{BB962C8B-B14F-4D97-AF65-F5344CB8AC3E}">
        <p14:creationId xmlns:p14="http://schemas.microsoft.com/office/powerpoint/2010/main" val="825960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B81567-3C37-4E0A-BC74-F7E744E4C86E}"/>
              </a:ext>
            </a:extLst>
          </p:cNvPr>
          <p:cNvSpPr>
            <a:spLocks noGrp="1"/>
          </p:cNvSpPr>
          <p:nvPr>
            <p:ph type="title"/>
          </p:nvPr>
        </p:nvSpPr>
        <p:spPr/>
        <p:txBody>
          <a:bodyPr/>
          <a:lstStyle/>
          <a:p>
            <a:r>
              <a:rPr lang="en-GB" dirty="0"/>
              <a:t>Digital Technology</a:t>
            </a:r>
          </a:p>
        </p:txBody>
      </p:sp>
      <p:sp>
        <p:nvSpPr>
          <p:cNvPr id="3" name="Content Placeholder 2">
            <a:extLst>
              <a:ext uri="{FF2B5EF4-FFF2-40B4-BE49-F238E27FC236}">
                <a16:creationId xmlns="" xmlns:a16="http://schemas.microsoft.com/office/drawing/2014/main" id="{F5E3E91C-32E9-48C7-BBE1-970EA0174C09}"/>
              </a:ext>
            </a:extLst>
          </p:cNvPr>
          <p:cNvSpPr>
            <a:spLocks noGrp="1"/>
          </p:cNvSpPr>
          <p:nvPr>
            <p:ph sz="half" idx="1"/>
          </p:nvPr>
        </p:nvSpPr>
        <p:spPr/>
        <p:txBody>
          <a:bodyPr/>
          <a:lstStyle/>
          <a:p>
            <a:r>
              <a:rPr lang="en-GB" dirty="0"/>
              <a:t>Digital technology has permanently changed the way films are made and distributed. </a:t>
            </a:r>
          </a:p>
          <a:p>
            <a:r>
              <a:rPr lang="en-GB" dirty="0"/>
              <a:t>Many aspects such as cost, digital eliminates the use of film canisters, it allows shoot schedules to be completed with less waste and therefore save money. </a:t>
            </a:r>
          </a:p>
          <a:p>
            <a:r>
              <a:rPr lang="en-GB" dirty="0"/>
              <a:t>Editing is easier with computer programmes to control sound, visual effects and can piece the films scenes together in a more manageable fashion.  </a:t>
            </a:r>
          </a:p>
        </p:txBody>
      </p:sp>
      <p:pic>
        <p:nvPicPr>
          <p:cNvPr id="5" name="Content Placeholder 4">
            <a:extLst>
              <a:ext uri="{FF2B5EF4-FFF2-40B4-BE49-F238E27FC236}">
                <a16:creationId xmlns="" xmlns:a16="http://schemas.microsoft.com/office/drawing/2014/main" id="{41F1D1E8-3541-442C-8425-965EB40E8928}"/>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654674" y="2060575"/>
            <a:ext cx="5570374" cy="3713582"/>
          </a:xfrm>
          <a:prstGeom prst="rect">
            <a:avLst/>
          </a:prstGeom>
        </p:spPr>
      </p:pic>
    </p:spTree>
    <p:extLst>
      <p:ext uri="{BB962C8B-B14F-4D97-AF65-F5344CB8AC3E}">
        <p14:creationId xmlns:p14="http://schemas.microsoft.com/office/powerpoint/2010/main" val="2244762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DF19BAF3-7E20-4B9D-B544-BABAEEA1FA7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4" cstate="screen">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27" name="Picture 26">
            <a:extLst>
              <a:ext uri="{FF2B5EF4-FFF2-40B4-BE49-F238E27FC236}">
                <a16:creationId xmlns="" xmlns:a16="http://schemas.microsoft.com/office/drawing/2014/main" id="{950648F4-ABCD-4DF0-8641-76CFB235472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5" cstate="screen">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29" name="Oval 28">
            <a:extLst>
              <a:ext uri="{FF2B5EF4-FFF2-40B4-BE49-F238E27FC236}">
                <a16:creationId xmlns="" xmlns:a16="http://schemas.microsoft.com/office/drawing/2014/main" id="{989BE678-777B-482A-A616-FEDC47B162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1" name="Picture 30">
            <a:extLst>
              <a:ext uri="{FF2B5EF4-FFF2-40B4-BE49-F238E27FC236}">
                <a16:creationId xmlns="" xmlns:a16="http://schemas.microsoft.com/office/drawing/2014/main" id="{CF1EB4BD-9C7E-4AA3-9681-C7EB0DA6250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6" cstate="screen">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33" name="Picture 32">
            <a:extLst>
              <a:ext uri="{FF2B5EF4-FFF2-40B4-BE49-F238E27FC236}">
                <a16:creationId xmlns="" xmlns:a16="http://schemas.microsoft.com/office/drawing/2014/main" id="{94AAE3AA-3759-4D28-B0EF-575F25A514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7" cstate="screen">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35" name="Rectangle 34">
            <a:extLst>
              <a:ext uri="{FF2B5EF4-FFF2-40B4-BE49-F238E27FC236}">
                <a16:creationId xmlns="" xmlns:a16="http://schemas.microsoft.com/office/drawing/2014/main" id="{D28BE0C3-2102-4820-B88B-A448B1840D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F3815054-0FD6-4B39-B84B-3BD18C46D03A}"/>
              </a:ext>
            </a:extLst>
          </p:cNvPr>
          <p:cNvSpPr>
            <a:spLocks noGrp="1"/>
          </p:cNvSpPr>
          <p:nvPr>
            <p:ph type="title"/>
          </p:nvPr>
        </p:nvSpPr>
        <p:spPr>
          <a:xfrm>
            <a:off x="649088" y="707806"/>
            <a:ext cx="4557637" cy="1442153"/>
          </a:xfrm>
        </p:spPr>
        <p:txBody>
          <a:bodyPr vert="horz" lIns="91440" tIns="45720" rIns="91440" bIns="45720" rtlCol="0" anchor="t">
            <a:normAutofit/>
          </a:bodyPr>
          <a:lstStyle/>
          <a:p>
            <a:r>
              <a:rPr lang="en-US" sz="3600" dirty="0"/>
              <a:t>Digital Technology</a:t>
            </a:r>
          </a:p>
        </p:txBody>
      </p:sp>
      <p:sp>
        <p:nvSpPr>
          <p:cNvPr id="3" name="Content Placeholder 2">
            <a:extLst>
              <a:ext uri="{FF2B5EF4-FFF2-40B4-BE49-F238E27FC236}">
                <a16:creationId xmlns="" xmlns:a16="http://schemas.microsoft.com/office/drawing/2014/main" id="{50137BC7-3141-42E0-9433-B3F48952C8E2}"/>
              </a:ext>
            </a:extLst>
          </p:cNvPr>
          <p:cNvSpPr>
            <a:spLocks noGrp="1"/>
          </p:cNvSpPr>
          <p:nvPr>
            <p:ph sz="half" idx="1"/>
          </p:nvPr>
        </p:nvSpPr>
        <p:spPr>
          <a:xfrm>
            <a:off x="647700" y="2149959"/>
            <a:ext cx="3754987" cy="3869841"/>
          </a:xfrm>
        </p:spPr>
        <p:txBody>
          <a:bodyPr vert="horz" lIns="91440" tIns="45720" rIns="91440" bIns="45720" rtlCol="0">
            <a:noAutofit/>
          </a:bodyPr>
          <a:lstStyle/>
          <a:p>
            <a:pPr>
              <a:lnSpc>
                <a:spcPct val="90000"/>
              </a:lnSpc>
            </a:pPr>
            <a:r>
              <a:rPr lang="en-US" sz="1600" dirty="0"/>
              <a:t>Shooting film is easier, multiple cameras can run on the same shot, allowing you to get multiple angles and reducing retakes. </a:t>
            </a:r>
          </a:p>
          <a:p>
            <a:pPr>
              <a:lnSpc>
                <a:spcPct val="90000"/>
              </a:lnSpc>
            </a:pPr>
            <a:r>
              <a:rPr lang="en-US" sz="1600" dirty="0"/>
              <a:t>Distribution has been affected, through the multiple ways films can be distributed. This </a:t>
            </a:r>
            <a:r>
              <a:rPr lang="en-US" sz="1600" dirty="0" smtClean="0"/>
              <a:t>particularly applies to </a:t>
            </a:r>
            <a:r>
              <a:rPr lang="en-US" sz="1600" dirty="0"/>
              <a:t>indie filmmakers presenting work on platforms like YouTube. Many film companies upload their trailers to YouTube to reach larger audiences. </a:t>
            </a:r>
          </a:p>
        </p:txBody>
      </p:sp>
      <p:pic>
        <p:nvPicPr>
          <p:cNvPr id="7" name="Content Placeholder 6">
            <a:extLst>
              <a:ext uri="{FF2B5EF4-FFF2-40B4-BE49-F238E27FC236}">
                <a16:creationId xmlns="" xmlns:a16="http://schemas.microsoft.com/office/drawing/2014/main" id="{C14866B2-9AE9-46A9-9283-8DDA7B4888E3}"/>
              </a:ext>
            </a:extLst>
          </p:cNvPr>
          <p:cNvPicPr>
            <a:picLocks noGrp="1" noChangeAspect="1"/>
          </p:cNvPicPr>
          <p:nvPr>
            <p:ph sz="half" idx="2"/>
          </p:nvPr>
        </p:nvPicPr>
        <p:blipFill rotWithShape="1">
          <a:blip r:embed="rId8" cstate="screen">
            <a:extLst>
              <a:ext uri="{28A0092B-C50C-407E-A947-70E740481C1C}">
                <a14:useLocalDpi xmlns:a14="http://schemas.microsoft.com/office/drawing/2010/main"/>
              </a:ext>
            </a:extLst>
          </a:blip>
          <a:srcRect/>
          <a:stretch/>
        </p:blipFill>
        <p:spPr>
          <a:xfrm>
            <a:off x="5206725" y="1743981"/>
            <a:ext cx="6073223" cy="4275819"/>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212421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Films in 3D is not a new technique. It was experimented with as early as 1922 with the film The Power of Love, considered the first 3D film. </a:t>
            </a:r>
          </a:p>
          <a:p>
            <a:r>
              <a:rPr lang="en-US" dirty="0" smtClean="0"/>
              <a:t>Over the following decades the technology of 3D is improved however the concept of 3D isn’t widely used. </a:t>
            </a:r>
          </a:p>
          <a:p>
            <a:r>
              <a:rPr lang="en-US" dirty="0" smtClean="0"/>
              <a:t>From the 70s to the 80s sees a large boom in 3D films mainly used for sequels, remakes or B films. </a:t>
            </a:r>
          </a:p>
          <a:p>
            <a:r>
              <a:rPr lang="en-US" dirty="0" smtClean="0"/>
              <a:t>3D films saw another boom in the early 2000s with both new films and releases being shown in 3D as well as 2D. In the past few years however 3D is on the decline again with no more than a couple of films per year being shown in 3D. </a:t>
            </a:r>
            <a:endParaRPr lang="en-US" dirty="0"/>
          </a:p>
        </p:txBody>
      </p:sp>
      <p:pic>
        <p:nvPicPr>
          <p:cNvPr id="5" name="Content Placeholder 4"/>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365875" y="1383771"/>
            <a:ext cx="4395788" cy="2473968"/>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65875" y="3768839"/>
            <a:ext cx="4395788" cy="2884736"/>
          </a:xfrm>
          <a:prstGeom prst="rect">
            <a:avLst/>
          </a:prstGeom>
        </p:spPr>
      </p:pic>
    </p:spTree>
    <p:extLst>
      <p:ext uri="{BB962C8B-B14F-4D97-AF65-F5344CB8AC3E}">
        <p14:creationId xmlns:p14="http://schemas.microsoft.com/office/powerpoint/2010/main" val="467824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96C29F-82AB-423C-B74A-7772D5CE79A7}"/>
              </a:ext>
            </a:extLst>
          </p:cNvPr>
          <p:cNvSpPr>
            <a:spLocks noGrp="1"/>
          </p:cNvSpPr>
          <p:nvPr>
            <p:ph type="title"/>
          </p:nvPr>
        </p:nvSpPr>
        <p:spPr/>
        <p:txBody>
          <a:bodyPr/>
          <a:lstStyle/>
          <a:p>
            <a:r>
              <a:rPr lang="en-GB" dirty="0"/>
              <a:t>Streaming Services</a:t>
            </a:r>
          </a:p>
        </p:txBody>
      </p:sp>
      <p:sp>
        <p:nvSpPr>
          <p:cNvPr id="3" name="Content Placeholder 2">
            <a:extLst>
              <a:ext uri="{FF2B5EF4-FFF2-40B4-BE49-F238E27FC236}">
                <a16:creationId xmlns="" xmlns:a16="http://schemas.microsoft.com/office/drawing/2014/main" id="{AF00EB43-ECED-4F40-9FB0-3F63BD431D96}"/>
              </a:ext>
            </a:extLst>
          </p:cNvPr>
          <p:cNvSpPr>
            <a:spLocks noGrp="1"/>
          </p:cNvSpPr>
          <p:nvPr>
            <p:ph sz="half" idx="1"/>
          </p:nvPr>
        </p:nvSpPr>
        <p:spPr/>
        <p:txBody>
          <a:bodyPr/>
          <a:lstStyle/>
          <a:p>
            <a:r>
              <a:rPr lang="en-GB" dirty="0" smtClean="0"/>
              <a:t>New services have emerged that allow you to stream hundreds of films and TV series from your laptop, TV or gaming device. </a:t>
            </a:r>
          </a:p>
          <a:p>
            <a:r>
              <a:rPr lang="en-GB" dirty="0" smtClean="0"/>
              <a:t>Since </a:t>
            </a:r>
            <a:r>
              <a:rPr lang="en-GB" dirty="0"/>
              <a:t>N</a:t>
            </a:r>
            <a:r>
              <a:rPr lang="en-GB" dirty="0" smtClean="0"/>
              <a:t>etflix popularised this service, many companies have followed suit creating their own streaming service.</a:t>
            </a:r>
          </a:p>
          <a:p>
            <a:r>
              <a:rPr lang="en-GB" dirty="0" smtClean="0"/>
              <a:t>These services have had an impact on the sales of physical copies of films, DVDs and </a:t>
            </a:r>
            <a:r>
              <a:rPr lang="en-GB" dirty="0" err="1" smtClean="0"/>
              <a:t>Bluray</a:t>
            </a:r>
            <a:r>
              <a:rPr lang="en-GB" dirty="0" smtClean="0"/>
              <a:t>.   </a:t>
            </a:r>
            <a:endParaRPr lang="en-GB" dirty="0"/>
          </a:p>
        </p:txBody>
      </p:sp>
      <p:pic>
        <p:nvPicPr>
          <p:cNvPr id="5" name="Content Placeholder 4"/>
          <p:cNvPicPr>
            <a:picLocks noGrp="1" noChangeAspect="1"/>
          </p:cNvPicPr>
          <p:nvPr>
            <p:ph sz="half" idx="2"/>
          </p:nvPr>
        </p:nvPicPr>
        <p:blipFill>
          <a:blip r:embed="rId3"/>
          <a:stretch>
            <a:fillRect/>
          </a:stretch>
        </p:blipFill>
        <p:spPr>
          <a:xfrm>
            <a:off x="5654675" y="2209800"/>
            <a:ext cx="5652954" cy="3184374"/>
          </a:xfrm>
          <a:prstGeom prst="rect">
            <a:avLst/>
          </a:prstGeom>
        </p:spPr>
      </p:pic>
    </p:spTree>
    <p:extLst>
      <p:ext uri="{BB962C8B-B14F-4D97-AF65-F5344CB8AC3E}">
        <p14:creationId xmlns:p14="http://schemas.microsoft.com/office/powerpoint/2010/main" val="1410903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Reality (VR) </a:t>
            </a:r>
            <a:endParaRPr lang="en-US" dirty="0"/>
          </a:p>
        </p:txBody>
      </p:sp>
      <p:sp>
        <p:nvSpPr>
          <p:cNvPr id="3" name="Content Placeholder 2"/>
          <p:cNvSpPr>
            <a:spLocks noGrp="1"/>
          </p:cNvSpPr>
          <p:nvPr>
            <p:ph sz="half" idx="1"/>
          </p:nvPr>
        </p:nvSpPr>
        <p:spPr/>
        <p:txBody>
          <a:bodyPr/>
          <a:lstStyle/>
          <a:p>
            <a:r>
              <a:rPr lang="en-US" dirty="0" smtClean="0"/>
              <a:t>Virtual Reality is still a fairly new technology however it has been </a:t>
            </a:r>
            <a:r>
              <a:rPr lang="en-US" dirty="0" err="1" smtClean="0"/>
              <a:t>ustilised</a:t>
            </a:r>
            <a:r>
              <a:rPr lang="en-US" dirty="0" smtClean="0"/>
              <a:t> in both short films and gaming. </a:t>
            </a:r>
          </a:p>
          <a:p>
            <a:r>
              <a:rPr lang="en-US" dirty="0" smtClean="0"/>
              <a:t>Pink </a:t>
            </a:r>
            <a:r>
              <a:rPr lang="en-US" dirty="0" err="1" smtClean="0"/>
              <a:t>kong</a:t>
            </a:r>
            <a:r>
              <a:rPr lang="en-US" dirty="0" smtClean="0"/>
              <a:t> studios, created a short film that is a story driven VR experience called Aurora. </a:t>
            </a:r>
          </a:p>
          <a:p>
            <a:r>
              <a:rPr lang="en-US" dirty="0" smtClean="0"/>
              <a:t>With projects like Aurora, it shows a great foundation to the potential of VR within film. </a:t>
            </a:r>
            <a:endParaRPr lang="en-US" dirty="0"/>
          </a:p>
        </p:txBody>
      </p:sp>
      <p:pic>
        <p:nvPicPr>
          <p:cNvPr id="5" name="Content Placeholder 4"/>
          <p:cNvPicPr>
            <a:picLocks noGrp="1" noChangeAspect="1"/>
          </p:cNvPicPr>
          <p:nvPr>
            <p:ph sz="half" idx="2"/>
          </p:nvPr>
        </p:nvPicPr>
        <p:blipFill>
          <a:blip r:embed="rId3"/>
          <a:stretch>
            <a:fillRect/>
          </a:stretch>
        </p:blipFill>
        <p:spPr>
          <a:xfrm>
            <a:off x="7356444" y="3775934"/>
            <a:ext cx="3299904" cy="2332003"/>
          </a:xfrm>
          <a:prstGeom prst="rect">
            <a:avLst/>
          </a:prstGeom>
        </p:spPr>
      </p:pic>
      <p:pic>
        <p:nvPicPr>
          <p:cNvPr id="6" name="Picture 5"/>
          <p:cNvPicPr>
            <a:picLocks noChangeAspect="1"/>
          </p:cNvPicPr>
          <p:nvPr/>
        </p:nvPicPr>
        <p:blipFill>
          <a:blip r:embed="rId4"/>
          <a:stretch>
            <a:fillRect/>
          </a:stretch>
        </p:blipFill>
        <p:spPr>
          <a:xfrm>
            <a:off x="7356444" y="1269401"/>
            <a:ext cx="3299904" cy="2290425"/>
          </a:xfrm>
          <a:prstGeom prst="rect">
            <a:avLst/>
          </a:prstGeom>
        </p:spPr>
      </p:pic>
    </p:spTree>
    <p:extLst>
      <p:ext uri="{BB962C8B-B14F-4D97-AF65-F5344CB8AC3E}">
        <p14:creationId xmlns:p14="http://schemas.microsoft.com/office/powerpoint/2010/main" val="2126472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3DEBE2-2DF5-48F2-9435-20E7C0AD3101}"/>
              </a:ext>
            </a:extLst>
          </p:cNvPr>
          <p:cNvSpPr>
            <a:spLocks noGrp="1"/>
          </p:cNvSpPr>
          <p:nvPr>
            <p:ph type="title"/>
          </p:nvPr>
        </p:nvSpPr>
        <p:spPr/>
        <p:txBody>
          <a:bodyPr/>
          <a:lstStyle/>
          <a:p>
            <a:r>
              <a:rPr lang="en-GB" dirty="0"/>
              <a:t>Lumiere Bros</a:t>
            </a:r>
          </a:p>
        </p:txBody>
      </p:sp>
      <p:sp>
        <p:nvSpPr>
          <p:cNvPr id="3" name="Content Placeholder 2">
            <a:extLst>
              <a:ext uri="{FF2B5EF4-FFF2-40B4-BE49-F238E27FC236}">
                <a16:creationId xmlns="" xmlns:a16="http://schemas.microsoft.com/office/drawing/2014/main" id="{B46F3DA5-B605-4AB9-8B38-D70F0CB35079}"/>
              </a:ext>
            </a:extLst>
          </p:cNvPr>
          <p:cNvSpPr>
            <a:spLocks noGrp="1"/>
          </p:cNvSpPr>
          <p:nvPr>
            <p:ph sz="half" idx="1"/>
          </p:nvPr>
        </p:nvSpPr>
        <p:spPr/>
        <p:txBody>
          <a:bodyPr/>
          <a:lstStyle/>
          <a:p>
            <a:r>
              <a:rPr lang="en-GB" dirty="0"/>
              <a:t>French inventors of early motion picture camera and projector called the </a:t>
            </a:r>
            <a:r>
              <a:rPr lang="en-GB" dirty="0" err="1"/>
              <a:t>cinematographe</a:t>
            </a:r>
            <a:r>
              <a:rPr lang="en-GB" dirty="0"/>
              <a:t> from which the word cinema is derived. </a:t>
            </a:r>
          </a:p>
          <a:p>
            <a:r>
              <a:rPr lang="en-GB" dirty="0"/>
              <a:t>1895 showing in Paris at Grand Café, series of short films, train arriving, people leaving workhouse etc. </a:t>
            </a:r>
          </a:p>
        </p:txBody>
      </p:sp>
      <p:pic>
        <p:nvPicPr>
          <p:cNvPr id="5" name="Online Media 4" title="Arrival of a Train at La Ciotat (The Lumière Brothers, 1895)">
            <a:hlinkClick r:id="" action="ppaction://media"/>
            <a:extLst>
              <a:ext uri="{FF2B5EF4-FFF2-40B4-BE49-F238E27FC236}">
                <a16:creationId xmlns="" xmlns:a16="http://schemas.microsoft.com/office/drawing/2014/main" id="{A2701361-6178-49CE-8FEA-8DC03CED33FF}"/>
              </a:ext>
            </a:extLst>
          </p:cNvPr>
          <p:cNvPicPr>
            <a:picLocks noGrp="1" noRot="1" noChangeAspect="1"/>
          </p:cNvPicPr>
          <p:nvPr>
            <p:ph sz="half" idx="2"/>
            <a:videoFile r:link="rId1"/>
          </p:nvPr>
        </p:nvPicPr>
        <p:blipFill>
          <a:blip r:embed="rId4"/>
          <a:stretch>
            <a:fillRect/>
          </a:stretch>
        </p:blipFill>
        <p:spPr>
          <a:xfrm>
            <a:off x="6285186" y="3684588"/>
            <a:ext cx="4572000" cy="2571750"/>
          </a:xfrm>
          <a:prstGeom prst="rect">
            <a:avLst/>
          </a:prstGeom>
        </p:spPr>
      </p:pic>
      <p:pic>
        <p:nvPicPr>
          <p:cNvPr id="7" name="Picture 6">
            <a:extLst>
              <a:ext uri="{FF2B5EF4-FFF2-40B4-BE49-F238E27FC236}">
                <a16:creationId xmlns="" xmlns:a16="http://schemas.microsoft.com/office/drawing/2014/main" id="{E188BBFC-E46E-4C31-B0F6-43667A78B1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5186" y="864108"/>
            <a:ext cx="4572000" cy="2564892"/>
          </a:xfrm>
          <a:prstGeom prst="rect">
            <a:avLst/>
          </a:prstGeom>
        </p:spPr>
      </p:pic>
    </p:spTree>
    <p:extLst>
      <p:ext uri="{BB962C8B-B14F-4D97-AF65-F5344CB8AC3E}">
        <p14:creationId xmlns:p14="http://schemas.microsoft.com/office/powerpoint/2010/main" val="45317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95DB63-748A-46EA-9921-D2E868301AA2}"/>
              </a:ext>
            </a:extLst>
          </p:cNvPr>
          <p:cNvSpPr>
            <a:spLocks noGrp="1"/>
          </p:cNvSpPr>
          <p:nvPr>
            <p:ph type="title"/>
          </p:nvPr>
        </p:nvSpPr>
        <p:spPr/>
        <p:txBody>
          <a:bodyPr/>
          <a:lstStyle/>
          <a:p>
            <a:r>
              <a:rPr lang="en-GB" dirty="0"/>
              <a:t>Georges </a:t>
            </a:r>
            <a:r>
              <a:rPr lang="en-GB" dirty="0" err="1"/>
              <a:t>Melies</a:t>
            </a:r>
            <a:endParaRPr lang="en-GB" dirty="0"/>
          </a:p>
        </p:txBody>
      </p:sp>
      <p:sp>
        <p:nvSpPr>
          <p:cNvPr id="3" name="Content Placeholder 2">
            <a:extLst>
              <a:ext uri="{FF2B5EF4-FFF2-40B4-BE49-F238E27FC236}">
                <a16:creationId xmlns="" xmlns:a16="http://schemas.microsoft.com/office/drawing/2014/main" id="{3FEEAC53-68C0-4831-A0BB-9B18DA880FFA}"/>
              </a:ext>
            </a:extLst>
          </p:cNvPr>
          <p:cNvSpPr>
            <a:spLocks noGrp="1"/>
          </p:cNvSpPr>
          <p:nvPr>
            <p:ph sz="half" idx="1"/>
          </p:nvPr>
        </p:nvSpPr>
        <p:spPr/>
        <p:txBody>
          <a:bodyPr/>
          <a:lstStyle/>
          <a:p>
            <a:r>
              <a:rPr lang="en-GB" dirty="0"/>
              <a:t>French director and magician, producer of over 500 short films.  </a:t>
            </a:r>
          </a:p>
          <a:p>
            <a:r>
              <a:rPr lang="en-GB" dirty="0"/>
              <a:t>A Trip to the Moon 1902, inspired by the work of Jules Verne’s From the Earth to the Moon in 1865. </a:t>
            </a:r>
          </a:p>
          <a:p>
            <a:r>
              <a:rPr lang="en-GB" dirty="0"/>
              <a:t>Pioneer in film special effects and film editing introducing the use of dissolve and fade transitions. </a:t>
            </a:r>
          </a:p>
        </p:txBody>
      </p:sp>
      <p:pic>
        <p:nvPicPr>
          <p:cNvPr id="5" name="Online Media 4" title="A Trip to the Moon (HQ 720p Full) - Viaje a la Luna - Le Voyage dans la lune - Georges Méliès 1902">
            <a:hlinkClick r:id="" action="ppaction://media"/>
            <a:extLst>
              <a:ext uri="{FF2B5EF4-FFF2-40B4-BE49-F238E27FC236}">
                <a16:creationId xmlns="" xmlns:a16="http://schemas.microsoft.com/office/drawing/2014/main" id="{01AF6ED9-4650-40A5-8FC6-A6265A42B3D6}"/>
              </a:ext>
            </a:extLst>
          </p:cNvPr>
          <p:cNvPicPr>
            <a:picLocks noGrp="1" noRot="1" noChangeAspect="1"/>
          </p:cNvPicPr>
          <p:nvPr>
            <p:ph sz="half" idx="2"/>
            <a:videoFile r:link="rId1"/>
          </p:nvPr>
        </p:nvPicPr>
        <p:blipFill>
          <a:blip r:embed="rId4"/>
          <a:stretch>
            <a:fillRect/>
          </a:stretch>
        </p:blipFill>
        <p:spPr>
          <a:xfrm>
            <a:off x="6096000" y="3429000"/>
            <a:ext cx="4572000" cy="2571750"/>
          </a:xfrm>
          <a:prstGeom prst="rect">
            <a:avLst/>
          </a:prstGeom>
        </p:spPr>
      </p:pic>
      <p:pic>
        <p:nvPicPr>
          <p:cNvPr id="7" name="Picture 6">
            <a:extLst>
              <a:ext uri="{FF2B5EF4-FFF2-40B4-BE49-F238E27FC236}">
                <a16:creationId xmlns="" xmlns:a16="http://schemas.microsoft.com/office/drawing/2014/main" id="{CE2EF26E-37C1-4004-8948-B3F36A404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5999" y="665186"/>
            <a:ext cx="4214649" cy="2583452"/>
          </a:xfrm>
          <a:prstGeom prst="rect">
            <a:avLst/>
          </a:prstGeom>
        </p:spPr>
      </p:pic>
    </p:spTree>
    <p:extLst>
      <p:ext uri="{BB962C8B-B14F-4D97-AF65-F5344CB8AC3E}">
        <p14:creationId xmlns:p14="http://schemas.microsoft.com/office/powerpoint/2010/main" val="2210544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38" name="Picture 12">
            <a:extLst>
              <a:ext uri="{FF2B5EF4-FFF2-40B4-BE49-F238E27FC236}">
                <a16:creationId xmlns="" xmlns:a16="http://schemas.microsoft.com/office/drawing/2014/main" id="{94DDC893-E5EF-4CDE-B040-BA5B53AADD7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4" cstate="screen">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39" name="Picture 14">
            <a:extLst>
              <a:ext uri="{FF2B5EF4-FFF2-40B4-BE49-F238E27FC236}">
                <a16:creationId xmlns="" xmlns:a16="http://schemas.microsoft.com/office/drawing/2014/main" id="{85F1A06D-D369-4974-8208-56120C5E7A9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5" cstate="screen">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40" name="Oval 16">
            <a:extLst>
              <a:ext uri="{FF2B5EF4-FFF2-40B4-BE49-F238E27FC236}">
                <a16:creationId xmlns="" xmlns:a16="http://schemas.microsoft.com/office/drawing/2014/main" id="{DAD27A50-88D7-4E2A-8488-F2879768AF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1" name="Picture 18">
            <a:extLst>
              <a:ext uri="{FF2B5EF4-FFF2-40B4-BE49-F238E27FC236}">
                <a16:creationId xmlns="" xmlns:a16="http://schemas.microsoft.com/office/drawing/2014/main" id="{A47C6ACD-2325-48C6-B9F3-C21563A05EA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6" cstate="screen">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42" name="Picture 20">
            <a:extLst>
              <a:ext uri="{FF2B5EF4-FFF2-40B4-BE49-F238E27FC236}">
                <a16:creationId xmlns="" xmlns:a16="http://schemas.microsoft.com/office/drawing/2014/main" id="{1081DF83-4F35-4560-87E6-0DE8AAAC33D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7" cstate="screen">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43" name="Rectangle 22">
            <a:extLst>
              <a:ext uri="{FF2B5EF4-FFF2-40B4-BE49-F238E27FC236}">
                <a16:creationId xmlns="" xmlns:a16="http://schemas.microsoft.com/office/drawing/2014/main" id="{7C704F0F-1CD8-4DC1-AEE9-2259582324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81DFD3BF-5D3B-4D4A-B3A4-75A3AF93C106}"/>
              </a:ext>
            </a:extLst>
          </p:cNvPr>
          <p:cNvSpPr>
            <a:spLocks noGrp="1"/>
          </p:cNvSpPr>
          <p:nvPr>
            <p:ph type="title"/>
          </p:nvPr>
        </p:nvSpPr>
        <p:spPr>
          <a:xfrm>
            <a:off x="646111" y="452718"/>
            <a:ext cx="9404723" cy="1400530"/>
          </a:xfrm>
        </p:spPr>
        <p:txBody>
          <a:bodyPr vert="horz" lIns="91440" tIns="45720" rIns="91440" bIns="45720" rtlCol="0" anchor="t">
            <a:normAutofit/>
          </a:bodyPr>
          <a:lstStyle/>
          <a:p>
            <a:r>
              <a:rPr lang="en-US"/>
              <a:t>D.W Griffiths – The Birth of a Nation</a:t>
            </a:r>
          </a:p>
        </p:txBody>
      </p:sp>
      <p:sp>
        <p:nvSpPr>
          <p:cNvPr id="3" name="Content Placeholder 2">
            <a:extLst>
              <a:ext uri="{FF2B5EF4-FFF2-40B4-BE49-F238E27FC236}">
                <a16:creationId xmlns="" xmlns:a16="http://schemas.microsoft.com/office/drawing/2014/main" id="{A27FC626-828C-4641-BAD5-F3CFA0C5BA8A}"/>
              </a:ext>
            </a:extLst>
          </p:cNvPr>
          <p:cNvSpPr>
            <a:spLocks noGrp="1"/>
          </p:cNvSpPr>
          <p:nvPr>
            <p:ph sz="half" idx="1"/>
          </p:nvPr>
        </p:nvSpPr>
        <p:spPr>
          <a:xfrm>
            <a:off x="1103313" y="2052918"/>
            <a:ext cx="3300836" cy="4195481"/>
          </a:xfrm>
        </p:spPr>
        <p:txBody>
          <a:bodyPr vert="horz" lIns="91440" tIns="45720" rIns="91440" bIns="45720" rtlCol="0">
            <a:normAutofit/>
          </a:bodyPr>
          <a:lstStyle/>
          <a:p>
            <a:pPr>
              <a:lnSpc>
                <a:spcPct val="90000"/>
              </a:lnSpc>
            </a:pPr>
            <a:r>
              <a:rPr lang="en-US" sz="1700"/>
              <a:t>American director of over 450 short films. </a:t>
            </a:r>
          </a:p>
          <a:p>
            <a:pPr>
              <a:lnSpc>
                <a:spcPct val="90000"/>
              </a:lnSpc>
            </a:pPr>
            <a:r>
              <a:rPr lang="en-US" sz="1700"/>
              <a:t>Perfected new cinematic devices including cross cutting, flashback, iris shot and the mask. </a:t>
            </a:r>
          </a:p>
          <a:p>
            <a:pPr>
              <a:lnSpc>
                <a:spcPct val="90000"/>
              </a:lnSpc>
            </a:pPr>
            <a:r>
              <a:rPr lang="en-US" sz="1700"/>
              <a:t>Experimenting with narrative in his short films, culminating in his magnum opus, ‘The Birth of a Nation’ in 1915. </a:t>
            </a:r>
          </a:p>
          <a:p>
            <a:pPr>
              <a:lnSpc>
                <a:spcPct val="90000"/>
              </a:lnSpc>
            </a:pPr>
            <a:r>
              <a:rPr lang="en-US" sz="1700"/>
              <a:t>Film received praise for it’s narrative vison but condemned for it’s blatant racism. </a:t>
            </a:r>
          </a:p>
          <a:p>
            <a:pPr>
              <a:lnSpc>
                <a:spcPct val="90000"/>
              </a:lnSpc>
            </a:pPr>
            <a:endParaRPr lang="en-US" sz="1700"/>
          </a:p>
        </p:txBody>
      </p:sp>
      <p:pic>
        <p:nvPicPr>
          <p:cNvPr id="8" name="Picture 7">
            <a:extLst>
              <a:ext uri="{FF2B5EF4-FFF2-40B4-BE49-F238E27FC236}">
                <a16:creationId xmlns="" xmlns:a16="http://schemas.microsoft.com/office/drawing/2014/main" id="{A75B5A75-56A4-4225-8E1E-E896EEF8F033}"/>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b="-1"/>
          <a:stretch/>
        </p:blipFill>
        <p:spPr>
          <a:xfrm>
            <a:off x="5062400" y="2052916"/>
            <a:ext cx="2438400" cy="4195481"/>
          </a:xfrm>
          <a:prstGeom prst="rect">
            <a:avLst/>
          </a:prstGeom>
          <a:effectLst>
            <a:outerShdw blurRad="50800" dist="38100" dir="5400000" algn="t" rotWithShape="0">
              <a:prstClr val="black">
                <a:alpha val="43000"/>
              </a:prstClr>
            </a:outerShdw>
          </a:effectLst>
        </p:spPr>
      </p:pic>
      <p:pic>
        <p:nvPicPr>
          <p:cNvPr id="6" name="Content Placeholder 5">
            <a:extLst>
              <a:ext uri="{FF2B5EF4-FFF2-40B4-BE49-F238E27FC236}">
                <a16:creationId xmlns="" xmlns:a16="http://schemas.microsoft.com/office/drawing/2014/main" id="{4D49D537-BDE1-4639-86F5-8CB3F6DAB720}"/>
              </a:ext>
            </a:extLst>
          </p:cNvPr>
          <p:cNvPicPr>
            <a:picLocks noGrp="1" noChangeAspect="1"/>
          </p:cNvPicPr>
          <p:nvPr>
            <p:ph sz="half" idx="2"/>
          </p:nvPr>
        </p:nvPicPr>
        <p:blipFill rotWithShape="1">
          <a:blip r:embed="rId9" cstate="print">
            <a:extLst>
              <a:ext uri="{28A0092B-C50C-407E-A947-70E740481C1C}">
                <a14:useLocalDpi xmlns:a14="http://schemas.microsoft.com/office/drawing/2010/main"/>
              </a:ext>
            </a:extLst>
          </a:blip>
          <a:srcRect b="-4"/>
          <a:stretch/>
        </p:blipFill>
        <p:spPr>
          <a:xfrm>
            <a:off x="7602039" y="2052214"/>
            <a:ext cx="2443840" cy="4196184"/>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054006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E0B8B7E-96CC-45CC-828B-12A6F3E9F101}"/>
              </a:ext>
            </a:extLst>
          </p:cNvPr>
          <p:cNvPicPr>
            <a:picLocks noChangeAspect="1"/>
          </p:cNvPicPr>
          <p:nvPr/>
        </p:nvPicPr>
        <p:blipFill>
          <a:blip r:embed="rId2">
            <a:alphaModFix amt="50000"/>
          </a:blip>
          <a:stretch>
            <a:fillRect/>
          </a:stretch>
        </p:blipFill>
        <p:spPr>
          <a:xfrm>
            <a:off x="563617" y="138748"/>
            <a:ext cx="9648772" cy="1714500"/>
          </a:xfrm>
          <a:prstGeom prst="rect">
            <a:avLst/>
          </a:prstGeom>
        </p:spPr>
      </p:pic>
      <p:sp>
        <p:nvSpPr>
          <p:cNvPr id="2" name="Title 1">
            <a:extLst>
              <a:ext uri="{FF2B5EF4-FFF2-40B4-BE49-F238E27FC236}">
                <a16:creationId xmlns="" xmlns:a16="http://schemas.microsoft.com/office/drawing/2014/main" id="{3900FC89-3EC2-4FB2-97AA-6C89AE95A105}"/>
              </a:ext>
            </a:extLst>
          </p:cNvPr>
          <p:cNvSpPr>
            <a:spLocks noGrp="1"/>
          </p:cNvSpPr>
          <p:nvPr>
            <p:ph type="title"/>
          </p:nvPr>
        </p:nvSpPr>
        <p:spPr>
          <a:xfrm>
            <a:off x="563617" y="609601"/>
            <a:ext cx="9648772" cy="1400530"/>
          </a:xfrm>
        </p:spPr>
        <p:txBody>
          <a:bodyPr/>
          <a:lstStyle/>
          <a:p>
            <a:r>
              <a:rPr lang="en-GB" dirty="0">
                <a:solidFill>
                  <a:schemeClr val="bg1"/>
                </a:solidFill>
              </a:rPr>
              <a:t>Rise of the Studio System: 1915- 1930</a:t>
            </a:r>
          </a:p>
        </p:txBody>
      </p:sp>
      <p:sp>
        <p:nvSpPr>
          <p:cNvPr id="3" name="Content Placeholder 2">
            <a:extLst>
              <a:ext uri="{FF2B5EF4-FFF2-40B4-BE49-F238E27FC236}">
                <a16:creationId xmlns="" xmlns:a16="http://schemas.microsoft.com/office/drawing/2014/main" id="{EE4B7DCF-F524-44DB-AB98-FC736177C005}"/>
              </a:ext>
            </a:extLst>
          </p:cNvPr>
          <p:cNvSpPr>
            <a:spLocks noGrp="1"/>
          </p:cNvSpPr>
          <p:nvPr>
            <p:ph idx="1"/>
          </p:nvPr>
        </p:nvSpPr>
        <p:spPr/>
        <p:txBody>
          <a:bodyPr/>
          <a:lstStyle/>
          <a:p>
            <a:r>
              <a:rPr lang="en-GB" dirty="0"/>
              <a:t>The Trust is dissolved 1917 </a:t>
            </a:r>
          </a:p>
          <a:p>
            <a:r>
              <a:rPr lang="en-GB" dirty="0"/>
              <a:t>Adolf </a:t>
            </a:r>
            <a:r>
              <a:rPr lang="en-GB" dirty="0" err="1"/>
              <a:t>Zuckor</a:t>
            </a:r>
            <a:r>
              <a:rPr lang="en-GB" dirty="0"/>
              <a:t> – Paramount Pictures</a:t>
            </a:r>
          </a:p>
          <a:p>
            <a:r>
              <a:rPr lang="en-GB" dirty="0"/>
              <a:t>World War 1</a:t>
            </a:r>
          </a:p>
          <a:p>
            <a:r>
              <a:rPr lang="en-GB" dirty="0"/>
              <a:t>United Artists 1919</a:t>
            </a:r>
          </a:p>
          <a:p>
            <a:r>
              <a:rPr lang="en-GB" dirty="0"/>
              <a:t>Battleship Potemkin 1925</a:t>
            </a:r>
          </a:p>
          <a:p>
            <a:endParaRPr lang="en-GB" dirty="0"/>
          </a:p>
        </p:txBody>
      </p:sp>
    </p:spTree>
    <p:extLst>
      <p:ext uri="{BB962C8B-B14F-4D97-AF65-F5344CB8AC3E}">
        <p14:creationId xmlns:p14="http://schemas.microsoft.com/office/powerpoint/2010/main" val="1399085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41B68C77-138E-4BF7-A276-BD0C78A4219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4" cstate="screen">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13" name="Picture 12">
            <a:extLst>
              <a:ext uri="{FF2B5EF4-FFF2-40B4-BE49-F238E27FC236}">
                <a16:creationId xmlns="" xmlns:a16="http://schemas.microsoft.com/office/drawing/2014/main" id="{7C268552-D473-46ED-B1B8-422042C4DEF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5" cstate="screen">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5" name="Oval 14">
            <a:extLst>
              <a:ext uri="{FF2B5EF4-FFF2-40B4-BE49-F238E27FC236}">
                <a16:creationId xmlns="" xmlns:a16="http://schemas.microsoft.com/office/drawing/2014/main" id="{4AC0CD9D-7610-4620-93B4-798CCD9AB5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 xmlns:a16="http://schemas.microsoft.com/office/drawing/2014/main" id="{B9238B3E-24AA-439A-B527-6C5DF6D7214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6" cstate="screen">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9" name="Picture 18">
            <a:extLst>
              <a:ext uri="{FF2B5EF4-FFF2-40B4-BE49-F238E27FC236}">
                <a16:creationId xmlns="" xmlns:a16="http://schemas.microsoft.com/office/drawing/2014/main" id="{69F01145-BEA3-4CBF-AA21-10077B948CA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7" cstate="screen">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21" name="Rectangle 20">
            <a:extLst>
              <a:ext uri="{FF2B5EF4-FFF2-40B4-BE49-F238E27FC236}">
                <a16:creationId xmlns="" xmlns:a16="http://schemas.microsoft.com/office/drawing/2014/main" id="{DE4D62F9-188E-4530-84C2-24BDEE4BEB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6161D7F5-1CCA-41CE-89E8-229F2D0B8958}"/>
              </a:ext>
            </a:extLst>
          </p:cNvPr>
          <p:cNvSpPr>
            <a:spLocks noGrp="1"/>
          </p:cNvSpPr>
          <p:nvPr>
            <p:ph type="title"/>
          </p:nvPr>
        </p:nvSpPr>
        <p:spPr>
          <a:xfrm>
            <a:off x="648930" y="629266"/>
            <a:ext cx="9252154" cy="1223983"/>
          </a:xfrm>
        </p:spPr>
        <p:txBody>
          <a:bodyPr vert="horz" lIns="91440" tIns="45720" rIns="91440" bIns="45720" rtlCol="0" anchor="t">
            <a:normAutofit/>
          </a:bodyPr>
          <a:lstStyle/>
          <a:p>
            <a:r>
              <a:rPr lang="en-US" b="0" i="0" kern="1200" dirty="0">
                <a:solidFill>
                  <a:schemeClr val="tx2"/>
                </a:solidFill>
                <a:latin typeface="+mj-lt"/>
                <a:ea typeface="+mj-ea"/>
                <a:cs typeface="+mj-cs"/>
              </a:rPr>
              <a:t>The Trust 1908 -1912</a:t>
            </a:r>
          </a:p>
        </p:txBody>
      </p:sp>
      <p:sp>
        <p:nvSpPr>
          <p:cNvPr id="3" name="Content Placeholder 2">
            <a:extLst>
              <a:ext uri="{FF2B5EF4-FFF2-40B4-BE49-F238E27FC236}">
                <a16:creationId xmlns="" xmlns:a16="http://schemas.microsoft.com/office/drawing/2014/main" id="{20CEF874-6244-4FBD-802B-648A66C4A108}"/>
              </a:ext>
            </a:extLst>
          </p:cNvPr>
          <p:cNvSpPr>
            <a:spLocks noGrp="1"/>
          </p:cNvSpPr>
          <p:nvPr>
            <p:ph sz="half" idx="1"/>
          </p:nvPr>
        </p:nvSpPr>
        <p:spPr>
          <a:xfrm>
            <a:off x="1103311" y="2052214"/>
            <a:ext cx="4338409" cy="4196185"/>
          </a:xfrm>
        </p:spPr>
        <p:txBody>
          <a:bodyPr vert="horz" lIns="91440" tIns="45720" rIns="91440" bIns="45720" rtlCol="0">
            <a:normAutofit/>
          </a:bodyPr>
          <a:lstStyle/>
          <a:p>
            <a:pPr>
              <a:lnSpc>
                <a:spcPct val="90000"/>
              </a:lnSpc>
            </a:pPr>
            <a:r>
              <a:rPr lang="en-US" sz="1700" dirty="0"/>
              <a:t>The Motion Picture Patents Company aka The Trust comprised of 10 movie producers and distributors seeking to gain control over the US motion picture industry. </a:t>
            </a:r>
          </a:p>
          <a:p>
            <a:pPr>
              <a:lnSpc>
                <a:spcPct val="90000"/>
              </a:lnSpc>
            </a:pPr>
            <a:r>
              <a:rPr lang="en-US" sz="1700" dirty="0"/>
              <a:t>Infamous for enforcing hard restrictions on independent filmmakers and theatre owners by refusing equipment.  They also refused actors to be identified to avoid higher salaries. </a:t>
            </a:r>
          </a:p>
          <a:p>
            <a:pPr>
              <a:lnSpc>
                <a:spcPct val="90000"/>
              </a:lnSpc>
            </a:pPr>
            <a:r>
              <a:rPr lang="en-US" sz="1700" dirty="0"/>
              <a:t>The Trust was dissolved by court order in 1917 due to European and Independent producers outside the company. </a:t>
            </a:r>
          </a:p>
        </p:txBody>
      </p:sp>
      <p:pic>
        <p:nvPicPr>
          <p:cNvPr id="6" name="Content Placeholder 5">
            <a:extLst>
              <a:ext uri="{FF2B5EF4-FFF2-40B4-BE49-F238E27FC236}">
                <a16:creationId xmlns="" xmlns:a16="http://schemas.microsoft.com/office/drawing/2014/main" id="{0C2E8626-82AF-4634-B92E-ACF2E9160562}"/>
              </a:ext>
            </a:extLst>
          </p:cNvPr>
          <p:cNvPicPr>
            <a:picLocks noGrp="1" noChangeAspect="1"/>
          </p:cNvPicPr>
          <p:nvPr>
            <p:ph sz="half" idx="2"/>
          </p:nvPr>
        </p:nvPicPr>
        <p:blipFill>
          <a:blip r:embed="rId8"/>
          <a:stretch>
            <a:fillRect/>
          </a:stretch>
        </p:blipFill>
        <p:spPr>
          <a:xfrm>
            <a:off x="6091916" y="2083759"/>
            <a:ext cx="5451627" cy="4133093"/>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197392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 xmlns:a16="http://schemas.microsoft.com/office/drawing/2014/main" id="{94DDC893-E5EF-4CDE-B040-BA5B53AADD7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4" cstate="screen">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55" name="Picture 54">
            <a:extLst>
              <a:ext uri="{FF2B5EF4-FFF2-40B4-BE49-F238E27FC236}">
                <a16:creationId xmlns="" xmlns:a16="http://schemas.microsoft.com/office/drawing/2014/main" id="{85F1A06D-D369-4974-8208-56120C5E7A9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5" cstate="screen">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57" name="Oval 56">
            <a:extLst>
              <a:ext uri="{FF2B5EF4-FFF2-40B4-BE49-F238E27FC236}">
                <a16:creationId xmlns="" xmlns:a16="http://schemas.microsoft.com/office/drawing/2014/main" id="{DAD27A50-88D7-4E2A-8488-F2879768AF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9" name="Picture 58">
            <a:extLst>
              <a:ext uri="{FF2B5EF4-FFF2-40B4-BE49-F238E27FC236}">
                <a16:creationId xmlns="" xmlns:a16="http://schemas.microsoft.com/office/drawing/2014/main" id="{A47C6ACD-2325-48C6-B9F3-C21563A05EA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6" cstate="screen">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61" name="Picture 60">
            <a:extLst>
              <a:ext uri="{FF2B5EF4-FFF2-40B4-BE49-F238E27FC236}">
                <a16:creationId xmlns="" xmlns:a16="http://schemas.microsoft.com/office/drawing/2014/main" id="{1081DF83-4F35-4560-87E6-0DE8AAAC33D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rotWithShape="1">
          <a:blip r:embed="rId7" cstate="screen">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63" name="Rectangle 62">
            <a:extLst>
              <a:ext uri="{FF2B5EF4-FFF2-40B4-BE49-F238E27FC236}">
                <a16:creationId xmlns="" xmlns:a16="http://schemas.microsoft.com/office/drawing/2014/main" id="{7C704F0F-1CD8-4DC1-AEE9-2259582324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70950D46-45BD-4A85-954C-85A72384A2C6}"/>
              </a:ext>
            </a:extLst>
          </p:cNvPr>
          <p:cNvSpPr>
            <a:spLocks noGrp="1"/>
          </p:cNvSpPr>
          <p:nvPr>
            <p:ph type="title"/>
          </p:nvPr>
        </p:nvSpPr>
        <p:spPr>
          <a:xfrm>
            <a:off x="646111" y="609601"/>
            <a:ext cx="6246093" cy="1675975"/>
          </a:xfrm>
        </p:spPr>
        <p:txBody>
          <a:bodyPr vert="horz" lIns="91440" tIns="45720" rIns="91440" bIns="45720" rtlCol="0" anchor="t">
            <a:normAutofit/>
          </a:bodyPr>
          <a:lstStyle/>
          <a:p>
            <a:r>
              <a:rPr lang="en-US"/>
              <a:t>Adolf Zuckor</a:t>
            </a:r>
            <a:endParaRPr lang="en-US" dirty="0"/>
          </a:p>
        </p:txBody>
      </p:sp>
      <p:sp>
        <p:nvSpPr>
          <p:cNvPr id="65" name="Rectangle 64">
            <a:extLst>
              <a:ext uri="{FF2B5EF4-FFF2-40B4-BE49-F238E27FC236}">
                <a16:creationId xmlns="" xmlns:a16="http://schemas.microsoft.com/office/drawing/2014/main" id="{78D66203-18BB-40A2-B632-9356FE169D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Content Placeholder 5">
            <a:extLst>
              <a:ext uri="{FF2B5EF4-FFF2-40B4-BE49-F238E27FC236}">
                <a16:creationId xmlns="" xmlns:a16="http://schemas.microsoft.com/office/drawing/2014/main" id="{F0D044D0-C79C-4E5F-BEC4-E953889AB459}"/>
              </a:ext>
            </a:extLst>
          </p:cNvPr>
          <p:cNvPicPr>
            <a:picLocks noGrp="1" noChangeAspect="1"/>
          </p:cNvPicPr>
          <p:nvPr>
            <p:ph sz="half" idx="2"/>
          </p:nvPr>
        </p:nvPicPr>
        <p:blipFill rotWithShape="1">
          <a:blip r:embed="rId8" cstate="screen">
            <a:extLst>
              <a:ext uri="{28A0092B-C50C-407E-A947-70E740481C1C}">
                <a14:useLocalDpi xmlns:a14="http://schemas.microsoft.com/office/drawing/2010/main"/>
              </a:ext>
            </a:extLst>
          </a:blip>
          <a:srcRect/>
          <a:stretch/>
        </p:blipFill>
        <p:spPr>
          <a:xfrm>
            <a:off x="7554138" y="609137"/>
            <a:ext cx="3990161" cy="2766290"/>
          </a:xfrm>
          <a:prstGeom prst="rect">
            <a:avLst/>
          </a:prstGeom>
          <a:effectLst>
            <a:outerShdw blurRad="50800" dist="38100" dir="5400000" algn="t" rotWithShape="0">
              <a:prstClr val="black">
                <a:alpha val="43000"/>
              </a:prstClr>
            </a:outerShdw>
          </a:effectLst>
        </p:spPr>
      </p:pic>
      <p:sp>
        <p:nvSpPr>
          <p:cNvPr id="3" name="Content Placeholder 2">
            <a:extLst>
              <a:ext uri="{FF2B5EF4-FFF2-40B4-BE49-F238E27FC236}">
                <a16:creationId xmlns="" xmlns:a16="http://schemas.microsoft.com/office/drawing/2014/main" id="{6100F140-1555-421F-B37C-275FCD2486CE}"/>
              </a:ext>
            </a:extLst>
          </p:cNvPr>
          <p:cNvSpPr>
            <a:spLocks noGrp="1"/>
          </p:cNvSpPr>
          <p:nvPr>
            <p:ph sz="half" idx="1"/>
          </p:nvPr>
        </p:nvSpPr>
        <p:spPr>
          <a:xfrm>
            <a:off x="642175" y="2484544"/>
            <a:ext cx="6253484" cy="3763855"/>
          </a:xfrm>
        </p:spPr>
        <p:txBody>
          <a:bodyPr vert="horz" lIns="91440" tIns="45720" rIns="91440" bIns="45720" rtlCol="0">
            <a:normAutofit/>
          </a:bodyPr>
          <a:lstStyle/>
          <a:p>
            <a:r>
              <a:rPr lang="en-US"/>
              <a:t>American entrepreneur and distributor. </a:t>
            </a:r>
          </a:p>
          <a:p>
            <a:r>
              <a:rPr lang="en-US"/>
              <a:t>Owned a chain of theatres between 1904-1912. </a:t>
            </a:r>
          </a:p>
          <a:p>
            <a:r>
              <a:rPr lang="en-US"/>
              <a:t>Created the company Famous Players which he then merged with Jesse Lasky to create Paramount Pictures. </a:t>
            </a:r>
          </a:p>
          <a:p>
            <a:r>
              <a:rPr lang="en-US"/>
              <a:t>Gave momentum to the star system concept paying his actors large salaries. </a:t>
            </a:r>
            <a:endParaRPr lang="en-US" dirty="0"/>
          </a:p>
        </p:txBody>
      </p:sp>
      <p:pic>
        <p:nvPicPr>
          <p:cNvPr id="8" name="Picture 7">
            <a:extLst>
              <a:ext uri="{FF2B5EF4-FFF2-40B4-BE49-F238E27FC236}">
                <a16:creationId xmlns="" xmlns:a16="http://schemas.microsoft.com/office/drawing/2014/main" id="{0A3C88C3-65A1-415C-B367-91C08BFC1F95}"/>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r="-4"/>
          <a:stretch/>
        </p:blipFill>
        <p:spPr>
          <a:xfrm>
            <a:off x="7554138" y="3482108"/>
            <a:ext cx="3990161" cy="2766290"/>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7267514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2278</Words>
  <Application>Microsoft Macintosh PowerPoint</Application>
  <PresentationFormat>Widescreen</PresentationFormat>
  <Paragraphs>219</Paragraphs>
  <Slides>35</Slides>
  <Notes>29</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Century Gothic</vt:lpstr>
      <vt:lpstr>Mangal</vt:lpstr>
      <vt:lpstr>Wingdings 3</vt:lpstr>
      <vt:lpstr>Ion</vt:lpstr>
      <vt:lpstr>Film History</vt:lpstr>
      <vt:lpstr>Pre Classical Cinema: 1888 -1915</vt:lpstr>
      <vt:lpstr>Thomas Edison</vt:lpstr>
      <vt:lpstr>Lumiere Bros</vt:lpstr>
      <vt:lpstr>Georges Melies</vt:lpstr>
      <vt:lpstr>D.W Griffiths – The Birth of a Nation</vt:lpstr>
      <vt:lpstr>Rise of the Studio System: 1915- 1930</vt:lpstr>
      <vt:lpstr>The Trust 1908 -1912</vt:lpstr>
      <vt:lpstr>Adolf Zuckor</vt:lpstr>
      <vt:lpstr>World War I </vt:lpstr>
      <vt:lpstr>United Artists </vt:lpstr>
      <vt:lpstr>Battleship Potemkin </vt:lpstr>
      <vt:lpstr>Golden Age of Hollywood: 1930 -1945</vt:lpstr>
      <vt:lpstr>Jazz Singer </vt:lpstr>
      <vt:lpstr>The Big Five</vt:lpstr>
      <vt:lpstr>World War II</vt:lpstr>
      <vt:lpstr>The Haze Code</vt:lpstr>
      <vt:lpstr>Emergence of Television</vt:lpstr>
      <vt:lpstr>The Foreign Wave: 1945 - 1970</vt:lpstr>
      <vt:lpstr>Film Protection laws</vt:lpstr>
      <vt:lpstr>Cultural Significance </vt:lpstr>
      <vt:lpstr>Andre Bazin</vt:lpstr>
      <vt:lpstr>Japanese Cinema</vt:lpstr>
      <vt:lpstr>New Hollywood: 1960 - 1985</vt:lpstr>
      <vt:lpstr>Film School Brats</vt:lpstr>
      <vt:lpstr>Birth of the Blockbuster</vt:lpstr>
      <vt:lpstr>Television Boom</vt:lpstr>
      <vt:lpstr>Relaxed Censorship </vt:lpstr>
      <vt:lpstr>Contemporary Cinema: 1995 - Present</vt:lpstr>
      <vt:lpstr>Company Monopolies</vt:lpstr>
      <vt:lpstr>Digital Technology</vt:lpstr>
      <vt:lpstr>Digital Technology</vt:lpstr>
      <vt:lpstr>3D</vt:lpstr>
      <vt:lpstr>Streaming Services</vt:lpstr>
      <vt:lpstr>Virtual Reality (VR)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Film History</dc:title>
  <dc:creator>Mcgrory, Sean</dc:creator>
  <cp:lastModifiedBy>Microsoft Office User</cp:lastModifiedBy>
  <cp:revision>18</cp:revision>
  <dcterms:created xsi:type="dcterms:W3CDTF">2018-11-11T18:51:25Z</dcterms:created>
  <dcterms:modified xsi:type="dcterms:W3CDTF">2019-01-15T11:49:25Z</dcterms:modified>
</cp:coreProperties>
</file>